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entation.xml" ContentType="application/vnd.openxmlformats-officedocument.presentationml.presentation.main+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73" r:id="rId2"/>
    <p:sldId id="450" r:id="rId3"/>
    <p:sldId id="479" r:id="rId4"/>
    <p:sldId id="469" r:id="rId5"/>
    <p:sldId id="454" r:id="rId6"/>
    <p:sldId id="448" r:id="rId7"/>
    <p:sldId id="343" r:id="rId8"/>
    <p:sldId id="453" r:id="rId9"/>
    <p:sldId id="452" r:id="rId10"/>
    <p:sldId id="455" r:id="rId11"/>
    <p:sldId id="458" r:id="rId12"/>
    <p:sldId id="464" r:id="rId13"/>
    <p:sldId id="456" r:id="rId14"/>
    <p:sldId id="466" r:id="rId15"/>
    <p:sldId id="471" r:id="rId16"/>
    <p:sldId id="472" r:id="rId17"/>
    <p:sldId id="473" r:id="rId18"/>
    <p:sldId id="467" r:id="rId19"/>
    <p:sldId id="465" r:id="rId20"/>
    <p:sldId id="457" r:id="rId21"/>
    <p:sldId id="459" r:id="rId22"/>
    <p:sldId id="460" r:id="rId23"/>
    <p:sldId id="463" r:id="rId24"/>
    <p:sldId id="461" r:id="rId25"/>
    <p:sldId id="462" r:id="rId26"/>
    <p:sldId id="468" r:id="rId27"/>
    <p:sldId id="470" r:id="rId28"/>
    <p:sldId id="451" r:id="rId29"/>
    <p:sldId id="474" r:id="rId30"/>
    <p:sldId id="475" r:id="rId31"/>
    <p:sldId id="476" r:id="rId32"/>
    <p:sldId id="477" r:id="rId33"/>
    <p:sldId id="47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10" d="100"/>
          <a:sy n="110" d="100"/>
        </p:scale>
        <p:origin x="67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2"/>
                </a:solidFill>
                <a:latin typeface="+mn-lt"/>
                <a:ea typeface="+mn-ea"/>
                <a:cs typeface="+mn-cs"/>
              </a:defRPr>
            </a:pPr>
            <a:r>
              <a:rPr lang="en-US" sz="1600" dirty="0"/>
              <a:t>ACT</a:t>
            </a:r>
            <a:r>
              <a:rPr lang="en-US" sz="1600" baseline="0" dirty="0"/>
              <a:t> College-Readiness</a:t>
            </a:r>
            <a:r>
              <a:rPr lang="en-US" sz="1600" dirty="0"/>
              <a:t>; Per-Pupil</a:t>
            </a:r>
            <a:r>
              <a:rPr lang="en-US" sz="1600" baseline="0" dirty="0"/>
              <a:t> Spending per KSDE</a:t>
            </a:r>
            <a:endParaRPr lang="en-US" sz="1600" dirty="0"/>
          </a:p>
        </c:rich>
      </c:tx>
      <c:layout>
        <c:manualLayout>
          <c:xMode val="edge"/>
          <c:yMode val="edge"/>
          <c:x val="0.20033549263294484"/>
          <c:y val="4.3067985385613072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2"/>
              </a:solidFill>
              <a:latin typeface="+mn-lt"/>
              <a:ea typeface="+mn-ea"/>
              <a:cs typeface="+mn-cs"/>
            </a:defRPr>
          </a:pPr>
          <a:endParaRPr lang="en-US"/>
        </a:p>
      </c:txPr>
    </c:title>
    <c:autoTitleDeleted val="0"/>
    <c:plotArea>
      <c:layout>
        <c:manualLayout>
          <c:layoutTarget val="inner"/>
          <c:xMode val="edge"/>
          <c:yMode val="edge"/>
          <c:x val="7.8518184843666489E-2"/>
          <c:y val="0.13126317765802942"/>
          <c:w val="0.9331478945566587"/>
          <c:h val="0.63282305350676049"/>
        </c:manualLayout>
      </c:layout>
      <c:lineChart>
        <c:grouping val="standard"/>
        <c:varyColors val="0"/>
        <c:ser>
          <c:idx val="0"/>
          <c:order val="0"/>
          <c:tx>
            <c:strRef>
              <c:f>Sheet1!$B$1</c:f>
              <c:strCache>
                <c:ptCount val="1"/>
                <c:pt idx="0">
                  <c:v>$ Per-Pupil</c:v>
                </c:pt>
              </c:strCache>
            </c:strRef>
          </c:tx>
          <c:spPr>
            <a:ln w="57150" cap="rnd">
              <a:solidFill>
                <a:schemeClr val="accent6"/>
              </a:solidFill>
              <a:round/>
            </a:ln>
            <a:effectLst/>
          </c:spPr>
          <c:marker>
            <c:symbol val="none"/>
          </c:marker>
          <c:dLbls>
            <c:dLbl>
              <c:idx val="20"/>
              <c:layout>
                <c:manualLayout>
                  <c:x val="-0.10587851670571782"/>
                  <c:y val="-1.64444223842686E-2"/>
                </c:manualLayout>
              </c:layout>
              <c:numFmt formatCode="&quot;$&quot;#,##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99D-4ADB-8520-A014D20111A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Sheet1!$A$2:$A$23</c:f>
              <c:strCache>
                <c:ptCount val="22"/>
                <c:pt idx="0">
                  <c:v>'02</c:v>
                </c:pt>
                <c:pt idx="1">
                  <c:v>'03</c:v>
                </c:pt>
                <c:pt idx="2">
                  <c:v>'04</c:v>
                </c:pt>
                <c:pt idx="3">
                  <c:v>'05</c:v>
                </c:pt>
                <c:pt idx="4">
                  <c:v>'06</c:v>
                </c:pt>
                <c:pt idx="5">
                  <c:v>'07</c:v>
                </c:pt>
                <c:pt idx="6">
                  <c:v>'08</c:v>
                </c:pt>
                <c:pt idx="7">
                  <c:v>'09</c:v>
                </c:pt>
                <c:pt idx="8">
                  <c:v>'10</c:v>
                </c:pt>
                <c:pt idx="9">
                  <c:v>'11</c:v>
                </c:pt>
                <c:pt idx="10">
                  <c:v>'12</c:v>
                </c:pt>
                <c:pt idx="11">
                  <c:v>'13</c:v>
                </c:pt>
                <c:pt idx="12">
                  <c:v>'14</c:v>
                </c:pt>
                <c:pt idx="13">
                  <c:v>'15</c:v>
                </c:pt>
                <c:pt idx="14">
                  <c:v>'16</c:v>
                </c:pt>
                <c:pt idx="15">
                  <c:v>'17</c:v>
                </c:pt>
                <c:pt idx="16">
                  <c:v>'18</c:v>
                </c:pt>
                <c:pt idx="17">
                  <c:v>'19</c:v>
                </c:pt>
                <c:pt idx="18">
                  <c:v>'20</c:v>
                </c:pt>
                <c:pt idx="19">
                  <c:v>'21</c:v>
                </c:pt>
                <c:pt idx="20">
                  <c:v>'22</c:v>
                </c:pt>
                <c:pt idx="21">
                  <c:v>'23</c:v>
                </c:pt>
              </c:strCache>
            </c:strRef>
          </c:cat>
          <c:val>
            <c:numRef>
              <c:f>Sheet1!$B$2:$B$23</c:f>
              <c:numCache>
                <c:formatCode>_("$"* #,##0_);_("$"* \(#,##0\);_("$"* "-"??_);_(@_)</c:formatCode>
                <c:ptCount val="22"/>
                <c:pt idx="0">
                  <c:v>8694</c:v>
                </c:pt>
                <c:pt idx="1">
                  <c:v>9128</c:v>
                </c:pt>
                <c:pt idx="2">
                  <c:v>9485</c:v>
                </c:pt>
                <c:pt idx="3">
                  <c:v>9707</c:v>
                </c:pt>
                <c:pt idx="4">
                  <c:v>10596</c:v>
                </c:pt>
                <c:pt idx="5">
                  <c:v>11558</c:v>
                </c:pt>
                <c:pt idx="6">
                  <c:v>12188</c:v>
                </c:pt>
                <c:pt idx="7">
                  <c:v>12660</c:v>
                </c:pt>
                <c:pt idx="8">
                  <c:v>12330</c:v>
                </c:pt>
                <c:pt idx="9">
                  <c:v>12283</c:v>
                </c:pt>
                <c:pt idx="10">
                  <c:v>12656</c:v>
                </c:pt>
                <c:pt idx="11">
                  <c:v>12781</c:v>
                </c:pt>
                <c:pt idx="12" formatCode="0.000">
                  <c:v>12960</c:v>
                </c:pt>
                <c:pt idx="13" formatCode="0.000">
                  <c:v>13124</c:v>
                </c:pt>
                <c:pt idx="14" formatCode="0.000">
                  <c:v>13033</c:v>
                </c:pt>
                <c:pt idx="15" formatCode="0.000">
                  <c:v>13237</c:v>
                </c:pt>
                <c:pt idx="16" formatCode="0.000">
                  <c:v>13620</c:v>
                </c:pt>
                <c:pt idx="17" formatCode="0.000">
                  <c:v>14095</c:v>
                </c:pt>
                <c:pt idx="18" formatCode="0.000">
                  <c:v>14848</c:v>
                </c:pt>
                <c:pt idx="19" formatCode="0.000">
                  <c:v>15869</c:v>
                </c:pt>
                <c:pt idx="20" formatCode="0.000">
                  <c:v>16993</c:v>
                </c:pt>
              </c:numCache>
            </c:numRef>
          </c:val>
          <c:smooth val="0"/>
          <c:extLst>
            <c:ext xmlns:c16="http://schemas.microsoft.com/office/drawing/2014/chart" uri="{C3380CC4-5D6E-409C-BE32-E72D297353CC}">
              <c16:uniqueId val="{00000000-41F7-45BD-9594-9B07D42AC909}"/>
            </c:ext>
          </c:extLst>
        </c:ser>
        <c:ser>
          <c:idx val="1"/>
          <c:order val="1"/>
          <c:tx>
            <c:strRef>
              <c:f>Sheet1!$C$1</c:f>
              <c:strCache>
                <c:ptCount val="1"/>
                <c:pt idx="0">
                  <c:v>$ Inflation</c:v>
                </c:pt>
              </c:strCache>
            </c:strRef>
          </c:tx>
          <c:spPr>
            <a:ln w="57150" cap="rnd">
              <a:solidFill>
                <a:schemeClr val="accent2"/>
              </a:solidFill>
              <a:prstDash val="sysDash"/>
              <a:round/>
            </a:ln>
            <a:effectLst/>
          </c:spPr>
          <c:marker>
            <c:symbol val="none"/>
          </c:marker>
          <c:dLbls>
            <c:dLbl>
              <c:idx val="20"/>
              <c:layout>
                <c:manualLayout>
                  <c:x val="-8.8801336591892502E-2"/>
                  <c:y val="7.9481374857298281E-2"/>
                </c:manualLayout>
              </c:layout>
              <c:numFmt formatCode="&quot;$&quot;#,##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99D-4ADB-8520-A014D20111A4}"/>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Sheet1!$A$2:$A$23</c:f>
              <c:strCache>
                <c:ptCount val="22"/>
                <c:pt idx="0">
                  <c:v>'02</c:v>
                </c:pt>
                <c:pt idx="1">
                  <c:v>'03</c:v>
                </c:pt>
                <c:pt idx="2">
                  <c:v>'04</c:v>
                </c:pt>
                <c:pt idx="3">
                  <c:v>'05</c:v>
                </c:pt>
                <c:pt idx="4">
                  <c:v>'06</c:v>
                </c:pt>
                <c:pt idx="5">
                  <c:v>'07</c:v>
                </c:pt>
                <c:pt idx="6">
                  <c:v>'08</c:v>
                </c:pt>
                <c:pt idx="7">
                  <c:v>'09</c:v>
                </c:pt>
                <c:pt idx="8">
                  <c:v>'10</c:v>
                </c:pt>
                <c:pt idx="9">
                  <c:v>'11</c:v>
                </c:pt>
                <c:pt idx="10">
                  <c:v>'12</c:v>
                </c:pt>
                <c:pt idx="11">
                  <c:v>'13</c:v>
                </c:pt>
                <c:pt idx="12">
                  <c:v>'14</c:v>
                </c:pt>
                <c:pt idx="13">
                  <c:v>'15</c:v>
                </c:pt>
                <c:pt idx="14">
                  <c:v>'16</c:v>
                </c:pt>
                <c:pt idx="15">
                  <c:v>'17</c:v>
                </c:pt>
                <c:pt idx="16">
                  <c:v>'18</c:v>
                </c:pt>
                <c:pt idx="17">
                  <c:v>'19</c:v>
                </c:pt>
                <c:pt idx="18">
                  <c:v>'20</c:v>
                </c:pt>
                <c:pt idx="19">
                  <c:v>'21</c:v>
                </c:pt>
                <c:pt idx="20">
                  <c:v>'22</c:v>
                </c:pt>
                <c:pt idx="21">
                  <c:v>'23</c:v>
                </c:pt>
              </c:strCache>
            </c:strRef>
          </c:cat>
          <c:val>
            <c:numRef>
              <c:f>Sheet1!$C$2:$C$23</c:f>
              <c:numCache>
                <c:formatCode>_("$"* #,##0_);_("$"* \(#,##0\);_("$"* "-"??_);_(@_)</c:formatCode>
                <c:ptCount val="22"/>
                <c:pt idx="0">
                  <c:v>8694</c:v>
                </c:pt>
                <c:pt idx="1">
                  <c:v>8868</c:v>
                </c:pt>
                <c:pt idx="2">
                  <c:v>9032</c:v>
                </c:pt>
                <c:pt idx="3">
                  <c:v>9286</c:v>
                </c:pt>
                <c:pt idx="4">
                  <c:v>9600</c:v>
                </c:pt>
                <c:pt idx="5">
                  <c:v>9785</c:v>
                </c:pt>
                <c:pt idx="6">
                  <c:v>10141</c:v>
                </c:pt>
                <c:pt idx="7">
                  <c:v>10245</c:v>
                </c:pt>
                <c:pt idx="8">
                  <c:v>10356</c:v>
                </c:pt>
                <c:pt idx="9">
                  <c:v>10588</c:v>
                </c:pt>
                <c:pt idx="10">
                  <c:v>10891</c:v>
                </c:pt>
                <c:pt idx="11" formatCode="0.000">
                  <c:v>11081</c:v>
                </c:pt>
                <c:pt idx="12" formatCode="0.000">
                  <c:v>11226</c:v>
                </c:pt>
                <c:pt idx="13" formatCode="0.000">
                  <c:v>11265</c:v>
                </c:pt>
                <c:pt idx="14" formatCode="0.000">
                  <c:v>11283</c:v>
                </c:pt>
                <c:pt idx="15" formatCode="0.000">
                  <c:v>11440</c:v>
                </c:pt>
                <c:pt idx="16" formatCode="0.000">
                  <c:v>11642</c:v>
                </c:pt>
                <c:pt idx="17" formatCode="0.000">
                  <c:v>11826</c:v>
                </c:pt>
                <c:pt idx="18" formatCode="0.000">
                  <c:v>11976</c:v>
                </c:pt>
                <c:pt idx="19" formatCode="0.000">
                  <c:v>12156</c:v>
                </c:pt>
                <c:pt idx="20" formatCode="0.000">
                  <c:v>13130</c:v>
                </c:pt>
              </c:numCache>
            </c:numRef>
          </c:val>
          <c:smooth val="0"/>
          <c:extLst>
            <c:ext xmlns:c16="http://schemas.microsoft.com/office/drawing/2014/chart" uri="{C3380CC4-5D6E-409C-BE32-E72D297353CC}">
              <c16:uniqueId val="{00000001-41F7-45BD-9594-9B07D42AC909}"/>
            </c:ext>
          </c:extLst>
        </c:ser>
        <c:dLbls>
          <c:showLegendKey val="0"/>
          <c:showVal val="0"/>
          <c:showCatName val="0"/>
          <c:showSerName val="0"/>
          <c:showPercent val="0"/>
          <c:showBubbleSize val="0"/>
        </c:dLbls>
        <c:marker val="1"/>
        <c:smooth val="0"/>
        <c:axId val="426367336"/>
        <c:axId val="426366944"/>
      </c:lineChart>
      <c:lineChart>
        <c:grouping val="standard"/>
        <c:varyColors val="0"/>
        <c:ser>
          <c:idx val="2"/>
          <c:order val="2"/>
          <c:tx>
            <c:strRef>
              <c:f>Sheet1!$D$1</c:f>
              <c:strCache>
                <c:ptCount val="1"/>
                <c:pt idx="0">
                  <c:v>% College-Ready ACT</c:v>
                </c:pt>
              </c:strCache>
            </c:strRef>
          </c:tx>
          <c:spPr>
            <a:ln w="57150" cap="rnd">
              <a:solidFill>
                <a:srgbClr val="C00000"/>
              </a:solidFill>
              <a:round/>
            </a:ln>
            <a:effectLst/>
          </c:spPr>
          <c:marker>
            <c:symbol val="none"/>
          </c:marker>
          <c:dLbls>
            <c:dLbl>
              <c:idx val="0"/>
              <c:layout>
                <c:manualLayout>
                  <c:x val="-3.4154360227650928E-2"/>
                  <c:y val="4.11110559606715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DE5-406C-B4B1-87622E8874C5}"/>
                </c:ext>
              </c:extLst>
            </c:dLbl>
            <c:dLbl>
              <c:idx val="21"/>
              <c:layout>
                <c:manualLayout>
                  <c:x val="-2.2200334147973094E-2"/>
                  <c:y val="5.75554783449401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019-44E5-8C7A-6A107B2973AA}"/>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Sheet1!$A$2:$A$23</c:f>
              <c:strCache>
                <c:ptCount val="22"/>
                <c:pt idx="0">
                  <c:v>'02</c:v>
                </c:pt>
                <c:pt idx="1">
                  <c:v>'03</c:v>
                </c:pt>
                <c:pt idx="2">
                  <c:v>'04</c:v>
                </c:pt>
                <c:pt idx="3">
                  <c:v>'05</c:v>
                </c:pt>
                <c:pt idx="4">
                  <c:v>'06</c:v>
                </c:pt>
                <c:pt idx="5">
                  <c:v>'07</c:v>
                </c:pt>
                <c:pt idx="6">
                  <c:v>'08</c:v>
                </c:pt>
                <c:pt idx="7">
                  <c:v>'09</c:v>
                </c:pt>
                <c:pt idx="8">
                  <c:v>'10</c:v>
                </c:pt>
                <c:pt idx="9">
                  <c:v>'11</c:v>
                </c:pt>
                <c:pt idx="10">
                  <c:v>'12</c:v>
                </c:pt>
                <c:pt idx="11">
                  <c:v>'13</c:v>
                </c:pt>
                <c:pt idx="12">
                  <c:v>'14</c:v>
                </c:pt>
                <c:pt idx="13">
                  <c:v>'15</c:v>
                </c:pt>
                <c:pt idx="14">
                  <c:v>'16</c:v>
                </c:pt>
                <c:pt idx="15">
                  <c:v>'17</c:v>
                </c:pt>
                <c:pt idx="16">
                  <c:v>'18</c:v>
                </c:pt>
                <c:pt idx="17">
                  <c:v>'19</c:v>
                </c:pt>
                <c:pt idx="18">
                  <c:v>'20</c:v>
                </c:pt>
                <c:pt idx="19">
                  <c:v>'21</c:v>
                </c:pt>
                <c:pt idx="20">
                  <c:v>'22</c:v>
                </c:pt>
                <c:pt idx="21">
                  <c:v>'23</c:v>
                </c:pt>
              </c:strCache>
            </c:strRef>
          </c:cat>
          <c:val>
            <c:numRef>
              <c:f>Sheet1!$D$2:$D$23</c:f>
              <c:numCache>
                <c:formatCode>0.00</c:formatCode>
                <c:ptCount val="22"/>
                <c:pt idx="0">
                  <c:v>0.24</c:v>
                </c:pt>
                <c:pt idx="1">
                  <c:v>0.23</c:v>
                </c:pt>
                <c:pt idx="2">
                  <c:v>0.24</c:v>
                </c:pt>
                <c:pt idx="3">
                  <c:v>0.25</c:v>
                </c:pt>
                <c:pt idx="4">
                  <c:v>0.26</c:v>
                </c:pt>
                <c:pt idx="5">
                  <c:v>0.26</c:v>
                </c:pt>
                <c:pt idx="6">
                  <c:v>0.26</c:v>
                </c:pt>
                <c:pt idx="7">
                  <c:v>0.26</c:v>
                </c:pt>
                <c:pt idx="8">
                  <c:v>0.28000000000000003</c:v>
                </c:pt>
                <c:pt idx="9">
                  <c:v>0.28000000000000003</c:v>
                </c:pt>
                <c:pt idx="10">
                  <c:v>0.28999999999999998</c:v>
                </c:pt>
                <c:pt idx="11" formatCode="General">
                  <c:v>0.3</c:v>
                </c:pt>
                <c:pt idx="12" formatCode="General">
                  <c:v>0.31</c:v>
                </c:pt>
                <c:pt idx="13" formatCode="General">
                  <c:v>0.32</c:v>
                </c:pt>
                <c:pt idx="14" formatCode="General">
                  <c:v>0.31</c:v>
                </c:pt>
                <c:pt idx="15" formatCode="General">
                  <c:v>0.28999999999999998</c:v>
                </c:pt>
                <c:pt idx="16" formatCode="General">
                  <c:v>0.28999999999999998</c:v>
                </c:pt>
                <c:pt idx="17" formatCode="General">
                  <c:v>0.27</c:v>
                </c:pt>
                <c:pt idx="18" formatCode="General">
                  <c:v>0.23</c:v>
                </c:pt>
                <c:pt idx="19" formatCode="General">
                  <c:v>0.21</c:v>
                </c:pt>
                <c:pt idx="20" formatCode="General">
                  <c:v>0.21</c:v>
                </c:pt>
                <c:pt idx="21" formatCode="General">
                  <c:v>0.19</c:v>
                </c:pt>
              </c:numCache>
            </c:numRef>
          </c:val>
          <c:smooth val="0"/>
          <c:extLst>
            <c:ext xmlns:c16="http://schemas.microsoft.com/office/drawing/2014/chart" uri="{C3380CC4-5D6E-409C-BE32-E72D297353CC}">
              <c16:uniqueId val="{00000002-41F7-45BD-9594-9B07D42AC909}"/>
            </c:ext>
          </c:extLst>
        </c:ser>
        <c:dLbls>
          <c:showLegendKey val="0"/>
          <c:showVal val="0"/>
          <c:showCatName val="0"/>
          <c:showSerName val="0"/>
          <c:showPercent val="0"/>
          <c:showBubbleSize val="0"/>
        </c:dLbls>
        <c:marker val="1"/>
        <c:smooth val="0"/>
        <c:axId val="426368120"/>
        <c:axId val="426367728"/>
      </c:lineChart>
      <c:valAx>
        <c:axId val="426366944"/>
        <c:scaling>
          <c:orientation val="minMax"/>
        </c:scaling>
        <c:delete val="0"/>
        <c:axPos val="r"/>
        <c:majorGridlines>
          <c:spPr>
            <a:ln w="9525" cap="flat" cmpd="sng" algn="ctr">
              <a:solidFill>
                <a:schemeClr val="accent3">
                  <a:lumMod val="7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en-US"/>
          </a:p>
        </c:txPr>
        <c:crossAx val="426367336"/>
        <c:crosses val="max"/>
        <c:crossBetween val="between"/>
      </c:valAx>
      <c:catAx>
        <c:axId val="426367336"/>
        <c:scaling>
          <c:orientation val="minMax"/>
        </c:scaling>
        <c:delete val="0"/>
        <c:axPos val="b"/>
        <c:numFmt formatCode="General" sourceLinked="1"/>
        <c:majorTickMark val="out"/>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en-US"/>
          </a:p>
        </c:txPr>
        <c:crossAx val="426366944"/>
        <c:crosses val="autoZero"/>
        <c:auto val="1"/>
        <c:lblAlgn val="ctr"/>
        <c:lblOffset val="100"/>
        <c:noMultiLvlLbl val="0"/>
      </c:catAx>
      <c:valAx>
        <c:axId val="426367728"/>
        <c:scaling>
          <c:orientation val="minMax"/>
          <c:max val="1"/>
          <c:min val="0"/>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en-US"/>
          </a:p>
        </c:txPr>
        <c:crossAx val="426368120"/>
        <c:crosses val="autoZero"/>
        <c:crossBetween val="between"/>
      </c:valAx>
      <c:catAx>
        <c:axId val="426368120"/>
        <c:scaling>
          <c:orientation val="minMax"/>
        </c:scaling>
        <c:delete val="1"/>
        <c:axPos val="b"/>
        <c:numFmt formatCode="General" sourceLinked="1"/>
        <c:majorTickMark val="out"/>
        <c:minorTickMark val="none"/>
        <c:tickLblPos val="nextTo"/>
        <c:crossAx val="426367728"/>
        <c:crosses val="autoZero"/>
        <c:auto val="1"/>
        <c:lblAlgn val="ctr"/>
        <c:lblOffset val="100"/>
        <c:noMultiLvlLbl val="0"/>
      </c:catAx>
      <c:spPr>
        <a:noFill/>
        <a:ln>
          <a:noFill/>
        </a:ln>
        <a:effectLst/>
      </c:spPr>
    </c:plotArea>
    <c:legend>
      <c:legendPos val="b"/>
      <c:layout>
        <c:manualLayout>
          <c:xMode val="edge"/>
          <c:yMode val="edge"/>
          <c:x val="5.6942983060647524E-2"/>
          <c:y val="0.85621014331680967"/>
          <c:w val="0.8861140338787048"/>
          <c:h val="5.6086270633757679E-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1">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B3FCCAC-8B09-53E2-F825-854C42EECBA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4765F48-1468-609C-CFFA-6839AE0D8A7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endParaRPr lang="en-US"/>
          </a:p>
        </p:txBody>
      </p:sp>
      <p:sp>
        <p:nvSpPr>
          <p:cNvPr id="4" name="Footer Placeholder 3">
            <a:extLst>
              <a:ext uri="{FF2B5EF4-FFF2-40B4-BE49-F238E27FC236}">
                <a16:creationId xmlns:a16="http://schemas.microsoft.com/office/drawing/2014/main" id="{FEAA4A9B-FB7B-437D-6A31-654F2AAC403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2799AB-D440-B0DF-CAA5-A86233ED359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A220DB-A42D-4A9D-9E06-6D148D9F8C07}" type="slidenum">
              <a:rPr lang="en-US" smtClean="0"/>
              <a:t>‹#›</a:t>
            </a:fld>
            <a:endParaRPr lang="en-US"/>
          </a:p>
        </p:txBody>
      </p:sp>
    </p:spTree>
    <p:extLst>
      <p:ext uri="{BB962C8B-B14F-4D97-AF65-F5344CB8AC3E}">
        <p14:creationId xmlns:p14="http://schemas.microsoft.com/office/powerpoint/2010/main" val="2782313554"/>
      </p:ext>
    </p:extLst>
  </p:cSld>
  <p:clrMap bg1="lt1" tx1="dk1" bg2="lt2" tx2="dk2" accent1="accent1" accent2="accent2" accent3="accent3" accent4="accent4" accent5="accent5" accent6="accent6" hlink="hlink" folHlink="folHlink"/>
  <p:hf sldNum="0"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E2917A-2DFE-479C-963F-7F6538E45772}" type="slidenum">
              <a:rPr lang="en-US" smtClean="0"/>
              <a:t>‹#›</a:t>
            </a:fld>
            <a:endParaRPr lang="en-US"/>
          </a:p>
        </p:txBody>
      </p:sp>
    </p:spTree>
    <p:extLst>
      <p:ext uri="{BB962C8B-B14F-4D97-AF65-F5344CB8AC3E}">
        <p14:creationId xmlns:p14="http://schemas.microsoft.com/office/powerpoint/2010/main" val="162011494"/>
      </p:ext>
    </p:extLst>
  </p:cSld>
  <p:clrMap bg1="lt1" tx1="dk1" bg2="lt2" tx2="dk2" accent1="accent1" accent2="accent2" accent3="accent3" accent4="accent4" accent5="accent5" accent6="accent6" hlink="hlink" folHlink="folHlink"/>
  <p:hf sldNum="0"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marL="0" marR="0" lvl="0" indent="0" algn="r" defTabSz="966529"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Header Placeholder 5">
            <a:extLst>
              <a:ext uri="{FF2B5EF4-FFF2-40B4-BE49-F238E27FC236}">
                <a16:creationId xmlns:a16="http://schemas.microsoft.com/office/drawing/2014/main" id="{36656A6A-F6EC-4100-AE49-01220D2AA64F}"/>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66ADB98E-2761-B063-F155-482A4F86D0F2}"/>
              </a:ext>
            </a:extLst>
          </p:cNvPr>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877463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marL="0" marR="0" lvl="0" indent="0" algn="r" defTabSz="966529"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Header Placeholder 5">
            <a:extLst>
              <a:ext uri="{FF2B5EF4-FFF2-40B4-BE49-F238E27FC236}">
                <a16:creationId xmlns:a16="http://schemas.microsoft.com/office/drawing/2014/main" id="{36656A6A-F6EC-4100-AE49-01220D2AA64F}"/>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66ADB98E-2761-B063-F155-482A4F86D0F2}"/>
              </a:ext>
            </a:extLst>
          </p:cNvPr>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543555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marL="0" marR="0" lvl="0" indent="0" algn="r" defTabSz="966529"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Header Placeholder 5">
            <a:extLst>
              <a:ext uri="{FF2B5EF4-FFF2-40B4-BE49-F238E27FC236}">
                <a16:creationId xmlns:a16="http://schemas.microsoft.com/office/drawing/2014/main" id="{36656A6A-F6EC-4100-AE49-01220D2AA64F}"/>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66ADB98E-2761-B063-F155-482A4F86D0F2}"/>
              </a:ext>
            </a:extLst>
          </p:cNvPr>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793579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marL="0" marR="0" lvl="0" indent="0" algn="r" defTabSz="966529"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Header Placeholder 5">
            <a:extLst>
              <a:ext uri="{FF2B5EF4-FFF2-40B4-BE49-F238E27FC236}">
                <a16:creationId xmlns:a16="http://schemas.microsoft.com/office/drawing/2014/main" id="{36656A6A-F6EC-4100-AE49-01220D2AA64F}"/>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66ADB98E-2761-B063-F155-482A4F86D0F2}"/>
              </a:ext>
            </a:extLst>
          </p:cNvPr>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602163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marL="0" marR="0" lvl="0" indent="0" algn="r" defTabSz="966529"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Header Placeholder 5">
            <a:extLst>
              <a:ext uri="{FF2B5EF4-FFF2-40B4-BE49-F238E27FC236}">
                <a16:creationId xmlns:a16="http://schemas.microsoft.com/office/drawing/2014/main" id="{36656A6A-F6EC-4100-AE49-01220D2AA64F}"/>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66ADB98E-2761-B063-F155-482A4F86D0F2}"/>
              </a:ext>
            </a:extLst>
          </p:cNvPr>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639428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TextBox 7"/>
          <p:cNvSpPr txBox="1"/>
          <p:nvPr userDrawn="1"/>
        </p:nvSpPr>
        <p:spPr>
          <a:xfrm>
            <a:off x="0" y="-21062"/>
            <a:ext cx="12192000" cy="338554"/>
          </a:xfrm>
          <a:prstGeom prst="rect">
            <a:avLst/>
          </a:prstGeom>
          <a:solidFill>
            <a:srgbClr val="0070C0"/>
          </a:solidFill>
        </p:spPr>
        <p:txBody>
          <a:bodyPr wrap="square" rtlCol="0">
            <a:spAutoFit/>
          </a:bodyPr>
          <a:lstStyle/>
          <a:p>
            <a:r>
              <a:rPr lang="en-US" sz="1600" baseline="0" dirty="0">
                <a:solidFill>
                  <a:schemeClr val="bg1"/>
                </a:solidFill>
              </a:rPr>
              <a:t>                                                                                                 Kansas School Board Resource Center</a:t>
            </a:r>
            <a:endParaRPr lang="en-US" sz="1600" dirty="0">
              <a:solidFill>
                <a:schemeClr val="bg1"/>
              </a:solidFill>
            </a:endParaRPr>
          </a:p>
        </p:txBody>
      </p:sp>
    </p:spTree>
    <p:extLst>
      <p:ext uri="{BB962C8B-B14F-4D97-AF65-F5344CB8AC3E}">
        <p14:creationId xmlns:p14="http://schemas.microsoft.com/office/powerpoint/2010/main" val="317364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6/19/2018</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FDBBD-691C-40C9-94A3-C0AC1FB42DCE}" type="slidenum">
              <a:rPr lang="en-US" smtClean="0"/>
              <a:t>‹#›</a:t>
            </a:fld>
            <a:endParaRPr lang="en-US"/>
          </a:p>
        </p:txBody>
      </p:sp>
    </p:spTree>
    <p:extLst>
      <p:ext uri="{BB962C8B-B14F-4D97-AF65-F5344CB8AC3E}">
        <p14:creationId xmlns:p14="http://schemas.microsoft.com/office/powerpoint/2010/main" val="3061055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6/19/2018</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FDBBD-691C-40C9-94A3-C0AC1FB42DCE}" type="slidenum">
              <a:rPr lang="en-US" smtClean="0"/>
              <a:t>‹#›</a:t>
            </a:fld>
            <a:endParaRPr lang="en-US"/>
          </a:p>
        </p:txBody>
      </p:sp>
    </p:spTree>
    <p:extLst>
      <p:ext uri="{BB962C8B-B14F-4D97-AF65-F5344CB8AC3E}">
        <p14:creationId xmlns:p14="http://schemas.microsoft.com/office/powerpoint/2010/main" val="3504511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mn-lt"/>
              </a:defRPr>
            </a:lvl1pPr>
          </a:lstStyle>
          <a:p>
            <a:r>
              <a:rPr lang="en-US" dirty="0"/>
              <a:t>Click to edit Master title style</a:t>
            </a:r>
          </a:p>
        </p:txBody>
      </p:sp>
      <p:sp>
        <p:nvSpPr>
          <p:cNvPr id="3" name="Content Placeholder 2"/>
          <p:cNvSpPr>
            <a:spLocks noGrp="1"/>
          </p:cNvSpPr>
          <p:nvPr>
            <p:ph idx="1"/>
          </p:nvPr>
        </p:nvSpPr>
        <p:spPr>
          <a:xfrm>
            <a:off x="838200" y="1839913"/>
            <a:ext cx="10515600" cy="4351338"/>
          </a:xfrm>
        </p:spPr>
        <p:txBody>
          <a:bodyPr/>
          <a:lstStyle>
            <a:lvl1pPr>
              <a:defRPr sz="3200"/>
            </a:lvl1pPr>
            <a:lvl2pPr>
              <a:defRPr sz="28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p:cNvSpPr txBox="1"/>
          <p:nvPr userDrawn="1"/>
        </p:nvSpPr>
        <p:spPr>
          <a:xfrm>
            <a:off x="0" y="-32752"/>
            <a:ext cx="12192000" cy="338554"/>
          </a:xfrm>
          <a:prstGeom prst="rect">
            <a:avLst/>
          </a:prstGeom>
          <a:solidFill>
            <a:srgbClr val="0070C0"/>
          </a:solidFill>
        </p:spPr>
        <p:txBody>
          <a:bodyPr wrap="square" rtlCol="0">
            <a:spAutoFit/>
          </a:bodyPr>
          <a:lstStyle/>
          <a:p>
            <a:endParaRPr lang="en-US" sz="1600" dirty="0">
              <a:solidFill>
                <a:schemeClr val="bg1"/>
              </a:solidFill>
            </a:endParaRPr>
          </a:p>
        </p:txBody>
      </p:sp>
      <p:pic>
        <p:nvPicPr>
          <p:cNvPr id="10" name="Picture 9" descr="Logo&#10;&#10;Description automatically generated with low confidence">
            <a:extLst>
              <a:ext uri="{FF2B5EF4-FFF2-40B4-BE49-F238E27FC236}">
                <a16:creationId xmlns:a16="http://schemas.microsoft.com/office/drawing/2014/main" id="{05C92D3C-BA18-39B2-1786-937577367C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44188" y="6152043"/>
            <a:ext cx="1372126" cy="569432"/>
          </a:xfrm>
          <a:prstGeom prst="rect">
            <a:avLst/>
          </a:prstGeom>
        </p:spPr>
      </p:pic>
    </p:spTree>
    <p:extLst>
      <p:ext uri="{BB962C8B-B14F-4D97-AF65-F5344CB8AC3E}">
        <p14:creationId xmlns:p14="http://schemas.microsoft.com/office/powerpoint/2010/main" val="343721483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6/19/2018</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FDBBD-691C-40C9-94A3-C0AC1FB42DCE}" type="slidenum">
              <a:rPr lang="en-US" smtClean="0"/>
              <a:t>‹#›</a:t>
            </a:fld>
            <a:endParaRPr lang="en-US"/>
          </a:p>
        </p:txBody>
      </p:sp>
    </p:spTree>
    <p:extLst>
      <p:ext uri="{BB962C8B-B14F-4D97-AF65-F5344CB8AC3E}">
        <p14:creationId xmlns:p14="http://schemas.microsoft.com/office/powerpoint/2010/main" val="3588003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6/19/2018</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FDBBD-691C-40C9-94A3-C0AC1FB42DCE}" type="slidenum">
              <a:rPr lang="en-US" smtClean="0"/>
              <a:t>‹#›</a:t>
            </a:fld>
            <a:endParaRPr lang="en-US"/>
          </a:p>
        </p:txBody>
      </p:sp>
    </p:spTree>
    <p:extLst>
      <p:ext uri="{BB962C8B-B14F-4D97-AF65-F5344CB8AC3E}">
        <p14:creationId xmlns:p14="http://schemas.microsoft.com/office/powerpoint/2010/main" val="1198650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6/19/2018</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5FDBBD-691C-40C9-94A3-C0AC1FB42DCE}" type="slidenum">
              <a:rPr lang="en-US" smtClean="0"/>
              <a:t>‹#›</a:t>
            </a:fld>
            <a:endParaRPr lang="en-US"/>
          </a:p>
        </p:txBody>
      </p:sp>
    </p:spTree>
    <p:extLst>
      <p:ext uri="{BB962C8B-B14F-4D97-AF65-F5344CB8AC3E}">
        <p14:creationId xmlns:p14="http://schemas.microsoft.com/office/powerpoint/2010/main" val="1477993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6/19/2018</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5FDBBD-691C-40C9-94A3-C0AC1FB42DCE}" type="slidenum">
              <a:rPr lang="en-US" smtClean="0"/>
              <a:t>‹#›</a:t>
            </a:fld>
            <a:endParaRPr lang="en-US"/>
          </a:p>
        </p:txBody>
      </p:sp>
    </p:spTree>
    <p:extLst>
      <p:ext uri="{BB962C8B-B14F-4D97-AF65-F5344CB8AC3E}">
        <p14:creationId xmlns:p14="http://schemas.microsoft.com/office/powerpoint/2010/main" val="16100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6/19/2018</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5FDBBD-691C-40C9-94A3-C0AC1FB42DCE}" type="slidenum">
              <a:rPr lang="en-US" smtClean="0"/>
              <a:t>‹#›</a:t>
            </a:fld>
            <a:endParaRPr lang="en-US"/>
          </a:p>
        </p:txBody>
      </p:sp>
    </p:spTree>
    <p:extLst>
      <p:ext uri="{BB962C8B-B14F-4D97-AF65-F5344CB8AC3E}">
        <p14:creationId xmlns:p14="http://schemas.microsoft.com/office/powerpoint/2010/main" val="2771089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6/19/2018</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FDBBD-691C-40C9-94A3-C0AC1FB42DCE}" type="slidenum">
              <a:rPr lang="en-US" smtClean="0"/>
              <a:t>‹#›</a:t>
            </a:fld>
            <a:endParaRPr lang="en-US"/>
          </a:p>
        </p:txBody>
      </p:sp>
    </p:spTree>
    <p:extLst>
      <p:ext uri="{BB962C8B-B14F-4D97-AF65-F5344CB8AC3E}">
        <p14:creationId xmlns:p14="http://schemas.microsoft.com/office/powerpoint/2010/main" val="313771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6/19/2018</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FDBBD-691C-40C9-94A3-C0AC1FB42DCE}" type="slidenum">
              <a:rPr lang="en-US" smtClean="0"/>
              <a:t>‹#›</a:t>
            </a:fld>
            <a:endParaRPr lang="en-US"/>
          </a:p>
        </p:txBody>
      </p:sp>
    </p:spTree>
    <p:extLst>
      <p:ext uri="{BB962C8B-B14F-4D97-AF65-F5344CB8AC3E}">
        <p14:creationId xmlns:p14="http://schemas.microsoft.com/office/powerpoint/2010/main" val="2629742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6/19/2018</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FDBBD-691C-40C9-94A3-C0AC1FB42DCE}" type="slidenum">
              <a:rPr lang="en-US" smtClean="0"/>
              <a:t>‹#›</a:t>
            </a:fld>
            <a:endParaRPr lang="en-US"/>
          </a:p>
        </p:txBody>
      </p:sp>
    </p:spTree>
    <p:extLst>
      <p:ext uri="{BB962C8B-B14F-4D97-AF65-F5344CB8AC3E}">
        <p14:creationId xmlns:p14="http://schemas.microsoft.com/office/powerpoint/2010/main" val="2773307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3353" y="718349"/>
            <a:ext cx="10673335" cy="2421555"/>
          </a:xfrm>
        </p:spPr>
        <p:txBody>
          <a:bodyPr>
            <a:normAutofit/>
          </a:bodyPr>
          <a:lstStyle/>
          <a:p>
            <a:pPr algn="l"/>
            <a:r>
              <a:rPr lang="en-US" dirty="0">
                <a:latin typeface="Arial" panose="020B0604020202020204" pitchFamily="34" charset="0"/>
                <a:cs typeface="Arial" panose="020B0604020202020204" pitchFamily="34" charset="0"/>
              </a:rPr>
              <a:t>Building Needs Assessment</a:t>
            </a:r>
            <a:br>
              <a:rPr lang="en-US" sz="4000" dirty="0">
                <a:latin typeface="Arial" panose="020B0604020202020204" pitchFamily="34" charset="0"/>
                <a:cs typeface="Arial" panose="020B0604020202020204" pitchFamily="34" charset="0"/>
              </a:rPr>
            </a:br>
            <a:br>
              <a:rPr lang="en-US" sz="4000"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Training Workshop</a:t>
            </a:r>
            <a:endParaRPr lang="en-US" sz="2800" dirty="0">
              <a:latin typeface="Arial" panose="020B0604020202020204" pitchFamily="34" charset="0"/>
              <a:cs typeface="Arial" panose="020B0604020202020204" pitchFamily="34" charset="0"/>
            </a:endParaRPr>
          </a:p>
        </p:txBody>
      </p:sp>
      <p:sp>
        <p:nvSpPr>
          <p:cNvPr id="5" name="TextBox 4"/>
          <p:cNvSpPr txBox="1"/>
          <p:nvPr/>
        </p:nvSpPr>
        <p:spPr>
          <a:xfrm>
            <a:off x="992459" y="4777381"/>
            <a:ext cx="7616282" cy="553998"/>
          </a:xfrm>
          <a:prstGeom prst="rect">
            <a:avLst/>
          </a:prstGeom>
          <a:noFill/>
        </p:spPr>
        <p:txBody>
          <a:bodyPr wrap="square" rtlCol="0">
            <a:spAutoFit/>
          </a:bodyPr>
          <a:lstStyle/>
          <a:p>
            <a:pPr lvl="0">
              <a:defRPr/>
            </a:pPr>
            <a:r>
              <a:rPr kumimoji="0" lang="en-US" sz="3000" b="0" i="1"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Kansas</a:t>
            </a:r>
            <a:r>
              <a:rPr kumimoji="0" lang="en-US" sz="3000" b="0" i="1" u="none" strike="noStrike" kern="1200" cap="none" spc="0" normalizeH="0" baseline="0" noProof="0" dirty="0">
                <a:ln>
                  <a:noFill/>
                </a:ln>
                <a:solidFill>
                  <a:srgbClr val="C00000"/>
                </a:solidFill>
                <a:effectLst/>
                <a:uLnTx/>
                <a:uFillTx/>
                <a:latin typeface="Calibri" panose="020F0502020204030204"/>
                <a:ea typeface="+mn-ea"/>
                <a:cs typeface="+mn-cs"/>
              </a:rPr>
              <a:t> School Board Resource Center</a:t>
            </a:r>
          </a:p>
        </p:txBody>
      </p:sp>
    </p:spTree>
    <p:extLst>
      <p:ext uri="{BB962C8B-B14F-4D97-AF65-F5344CB8AC3E}">
        <p14:creationId xmlns:p14="http://schemas.microsoft.com/office/powerpoint/2010/main" val="3536747681"/>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lstStyle/>
          <a:p>
            <a:r>
              <a:rPr lang="en-US" i="1" dirty="0"/>
              <a:t>You must answer three questions (each school)</a:t>
            </a:r>
          </a:p>
        </p:txBody>
      </p:sp>
      <p:sp>
        <p:nvSpPr>
          <p:cNvPr id="4" name="Content Placeholder 3">
            <a:extLst>
              <a:ext uri="{FF2B5EF4-FFF2-40B4-BE49-F238E27FC236}">
                <a16:creationId xmlns:a16="http://schemas.microsoft.com/office/drawing/2014/main" id="{64515416-EA12-24E2-9B4A-260095CC0703}"/>
              </a:ext>
            </a:extLst>
          </p:cNvPr>
          <p:cNvSpPr>
            <a:spLocks noGrp="1"/>
          </p:cNvSpPr>
          <p:nvPr>
            <p:ph idx="1"/>
          </p:nvPr>
        </p:nvSpPr>
        <p:spPr>
          <a:xfrm>
            <a:off x="838200" y="2054517"/>
            <a:ext cx="10515600" cy="4001050"/>
          </a:xfrm>
        </p:spPr>
        <p:txBody>
          <a:bodyPr>
            <a:normAutofit/>
          </a:bodyPr>
          <a:lstStyle/>
          <a:p>
            <a:pPr marL="514350" indent="-514350">
              <a:buFont typeface="+mj-lt"/>
              <a:buAutoNum type="arabicPeriod"/>
            </a:pPr>
            <a:r>
              <a:rPr lang="en-US" dirty="0"/>
              <a:t>What are the barriers preventing students from being proficient in reading and math?</a:t>
            </a:r>
          </a:p>
          <a:p>
            <a:pPr marL="514350" indent="-514350">
              <a:buFont typeface="+mj-lt"/>
              <a:buAutoNum type="arabicPeriod"/>
            </a:pPr>
            <a:endParaRPr lang="en-US" sz="2000" dirty="0"/>
          </a:p>
          <a:p>
            <a:pPr marL="514350" indent="-514350">
              <a:buFont typeface="+mj-lt"/>
              <a:buAutoNum type="arabicPeriod"/>
            </a:pPr>
            <a:r>
              <a:rPr lang="en-US" dirty="0"/>
              <a:t>What budgetary changes are needed to overcome the barriers?</a:t>
            </a:r>
          </a:p>
          <a:p>
            <a:pPr marL="514350" indent="-514350">
              <a:buFont typeface="+mj-lt"/>
              <a:buAutoNum type="arabicPeriod"/>
            </a:pPr>
            <a:endParaRPr lang="en-US" sz="2000" dirty="0"/>
          </a:p>
          <a:p>
            <a:pPr marL="514350" indent="-514350">
              <a:buFont typeface="+mj-lt"/>
              <a:buAutoNum type="arabicPeriod"/>
            </a:pPr>
            <a:r>
              <a:rPr lang="en-US" dirty="0"/>
              <a:t>With changes implemented, how many years to proficient (and/or below grade level)?</a:t>
            </a:r>
          </a:p>
        </p:txBody>
      </p:sp>
    </p:spTree>
    <p:extLst>
      <p:ext uri="{BB962C8B-B14F-4D97-AF65-F5344CB8AC3E}">
        <p14:creationId xmlns:p14="http://schemas.microsoft.com/office/powerpoint/2010/main" val="3171802374"/>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lstStyle/>
          <a:p>
            <a:r>
              <a:rPr lang="en-US" i="1" dirty="0"/>
              <a:t>Most districts do not follow BNA law</a:t>
            </a:r>
          </a:p>
        </p:txBody>
      </p:sp>
      <p:sp>
        <p:nvSpPr>
          <p:cNvPr id="4" name="Content Placeholder 3">
            <a:extLst>
              <a:ext uri="{FF2B5EF4-FFF2-40B4-BE49-F238E27FC236}">
                <a16:creationId xmlns:a16="http://schemas.microsoft.com/office/drawing/2014/main" id="{64515416-EA12-24E2-9B4A-260095CC0703}"/>
              </a:ext>
            </a:extLst>
          </p:cNvPr>
          <p:cNvSpPr>
            <a:spLocks noGrp="1"/>
          </p:cNvSpPr>
          <p:nvPr>
            <p:ph idx="1"/>
          </p:nvPr>
        </p:nvSpPr>
        <p:spPr>
          <a:xfrm>
            <a:off x="838200" y="2054517"/>
            <a:ext cx="10515600" cy="4001050"/>
          </a:xfrm>
        </p:spPr>
        <p:txBody>
          <a:bodyPr>
            <a:normAutofit fontScale="92500" lnSpcReduction="10000"/>
          </a:bodyPr>
          <a:lstStyle/>
          <a:p>
            <a:r>
              <a:rPr lang="en-US" dirty="0"/>
              <a:t>Dodge City: In 2022, district summary only; answers to Question #2 do not address the barriers identified in Question #1, and the response to Question #3 (“more than five years”) is not within the spirit of the law. In 2023, the district admits that board members did not attend meetings.</a:t>
            </a:r>
          </a:p>
          <a:p>
            <a:pPr marL="514350" indent="-514350">
              <a:buFont typeface="+mj-lt"/>
              <a:buAutoNum type="arabicPeriod"/>
            </a:pPr>
            <a:endParaRPr lang="en-US" sz="2000" dirty="0"/>
          </a:p>
          <a:p>
            <a:r>
              <a:rPr lang="en-US" dirty="0"/>
              <a:t>Some districts don’t answer the required questions.</a:t>
            </a:r>
          </a:p>
          <a:p>
            <a:pPr marL="514350" indent="-514350">
              <a:buFont typeface="+mj-lt"/>
              <a:buAutoNum type="arabicPeriod"/>
            </a:pPr>
            <a:endParaRPr lang="en-US" sz="2000" dirty="0"/>
          </a:p>
          <a:p>
            <a:r>
              <a:rPr lang="en-US" dirty="0"/>
              <a:t>Many districts contend board members don’t have to participate, just review the staff-prepared reports.</a:t>
            </a:r>
          </a:p>
        </p:txBody>
      </p:sp>
    </p:spTree>
    <p:extLst>
      <p:ext uri="{BB962C8B-B14F-4D97-AF65-F5344CB8AC3E}">
        <p14:creationId xmlns:p14="http://schemas.microsoft.com/office/powerpoint/2010/main" val="1174227348"/>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1304" y="2267231"/>
            <a:ext cx="10673335" cy="2421555"/>
          </a:xfrm>
        </p:spPr>
        <p:txBody>
          <a:bodyPr>
            <a:normAutofit/>
          </a:bodyPr>
          <a:lstStyle/>
          <a:p>
            <a:pPr algn="l"/>
            <a:r>
              <a:rPr lang="en-US" sz="4800" dirty="0">
                <a:latin typeface="Arial" panose="020B0604020202020204" pitchFamily="34" charset="0"/>
                <a:cs typeface="Arial" panose="020B0604020202020204" pitchFamily="34" charset="0"/>
              </a:rPr>
              <a:t>Part 1: </a:t>
            </a:r>
            <a:br>
              <a:rPr lang="en-US" sz="4800" dirty="0">
                <a:latin typeface="Arial" panose="020B0604020202020204" pitchFamily="34" charset="0"/>
                <a:cs typeface="Arial" panose="020B0604020202020204" pitchFamily="34" charset="0"/>
              </a:rPr>
            </a:br>
            <a:r>
              <a:rPr lang="en-US" sz="4800" dirty="0">
                <a:latin typeface="Arial" panose="020B0604020202020204" pitchFamily="34" charset="0"/>
                <a:cs typeface="Arial" panose="020B0604020202020204" pitchFamily="34" charset="0"/>
              </a:rPr>
              <a:t>Take Charge of the BNA Process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6467196"/>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lstStyle/>
          <a:p>
            <a:r>
              <a:rPr lang="en-US" i="1" dirty="0"/>
              <a:t>BNA is a legal obligation for board members</a:t>
            </a:r>
          </a:p>
        </p:txBody>
      </p:sp>
      <p:sp>
        <p:nvSpPr>
          <p:cNvPr id="4" name="Content Placeholder 3">
            <a:extLst>
              <a:ext uri="{FF2B5EF4-FFF2-40B4-BE49-F238E27FC236}">
                <a16:creationId xmlns:a16="http://schemas.microsoft.com/office/drawing/2014/main" id="{64515416-EA12-24E2-9B4A-260095CC0703}"/>
              </a:ext>
            </a:extLst>
          </p:cNvPr>
          <p:cNvSpPr>
            <a:spLocks noGrp="1"/>
          </p:cNvSpPr>
          <p:nvPr>
            <p:ph idx="1"/>
          </p:nvPr>
        </p:nvSpPr>
        <p:spPr>
          <a:xfrm>
            <a:off x="838200" y="2169368"/>
            <a:ext cx="10515600" cy="3928188"/>
          </a:xfrm>
        </p:spPr>
        <p:txBody>
          <a:bodyPr>
            <a:normAutofit/>
          </a:bodyPr>
          <a:lstStyle/>
          <a:p>
            <a:r>
              <a:rPr lang="en-US" dirty="0"/>
              <a:t>Tell district staff to schedule meetings with each school, provide supplies and support as directed.  </a:t>
            </a:r>
          </a:p>
          <a:p>
            <a:pPr lvl="1"/>
            <a:endParaRPr lang="en-US" sz="1800" dirty="0"/>
          </a:p>
          <a:p>
            <a:r>
              <a:rPr lang="en-US" dirty="0"/>
              <a:t>District staff may attend to observe, but board members run the meetings.</a:t>
            </a:r>
          </a:p>
          <a:p>
            <a:endParaRPr lang="en-US" sz="1800" dirty="0"/>
          </a:p>
          <a:p>
            <a:r>
              <a:rPr lang="en-US" dirty="0"/>
              <a:t>Require attendance for teachers </a:t>
            </a:r>
            <a:r>
              <a:rPr lang="en-US"/>
              <a:t>and principals?</a:t>
            </a:r>
            <a:endParaRPr lang="en-US" dirty="0"/>
          </a:p>
          <a:p>
            <a:endParaRPr lang="en-US" sz="1800" dirty="0"/>
          </a:p>
          <a:p>
            <a:endParaRPr lang="en-US" dirty="0"/>
          </a:p>
          <a:p>
            <a:pPr lvl="1"/>
            <a:endParaRPr lang="en-US" dirty="0"/>
          </a:p>
          <a:p>
            <a:endParaRPr lang="en-US" dirty="0"/>
          </a:p>
        </p:txBody>
      </p:sp>
    </p:spTree>
    <p:extLst>
      <p:ext uri="{BB962C8B-B14F-4D97-AF65-F5344CB8AC3E}">
        <p14:creationId xmlns:p14="http://schemas.microsoft.com/office/powerpoint/2010/main" val="517712200"/>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lstStyle/>
          <a:p>
            <a:r>
              <a:rPr lang="en-US" i="1" dirty="0"/>
              <a:t>Discuss BNA meeting parameters in advance</a:t>
            </a:r>
          </a:p>
        </p:txBody>
      </p:sp>
      <p:sp>
        <p:nvSpPr>
          <p:cNvPr id="4" name="Content Placeholder 3">
            <a:extLst>
              <a:ext uri="{FF2B5EF4-FFF2-40B4-BE49-F238E27FC236}">
                <a16:creationId xmlns:a16="http://schemas.microsoft.com/office/drawing/2014/main" id="{64515416-EA12-24E2-9B4A-260095CC0703}"/>
              </a:ext>
            </a:extLst>
          </p:cNvPr>
          <p:cNvSpPr>
            <a:spLocks noGrp="1"/>
          </p:cNvSpPr>
          <p:nvPr>
            <p:ph idx="1"/>
          </p:nvPr>
        </p:nvSpPr>
        <p:spPr>
          <a:xfrm>
            <a:off x="838200" y="2169368"/>
            <a:ext cx="10515600" cy="3928188"/>
          </a:xfrm>
        </p:spPr>
        <p:txBody>
          <a:bodyPr>
            <a:normAutofit/>
          </a:bodyPr>
          <a:lstStyle/>
          <a:p>
            <a:r>
              <a:rPr lang="en-US" dirty="0"/>
              <a:t>Don’t let ‘board policy’ get in the way.  Assert your legal obligation to participate.</a:t>
            </a:r>
          </a:p>
          <a:p>
            <a:pPr lvl="1"/>
            <a:endParaRPr lang="en-US" sz="1800" dirty="0"/>
          </a:p>
          <a:p>
            <a:r>
              <a:rPr lang="en-US" dirty="0"/>
              <a:t>No board member should be restricted in asking questions of staff.</a:t>
            </a:r>
          </a:p>
          <a:p>
            <a:endParaRPr lang="en-US" sz="1800" dirty="0"/>
          </a:p>
          <a:p>
            <a:r>
              <a:rPr lang="en-US" dirty="0"/>
              <a:t>Encourage public to attend and observe.</a:t>
            </a:r>
          </a:p>
          <a:p>
            <a:endParaRPr lang="en-US" sz="1800" dirty="0"/>
          </a:p>
          <a:p>
            <a:endParaRPr lang="en-US" dirty="0"/>
          </a:p>
          <a:p>
            <a:pPr lvl="1"/>
            <a:endParaRPr lang="en-US" dirty="0"/>
          </a:p>
          <a:p>
            <a:endParaRPr lang="en-US" dirty="0"/>
          </a:p>
        </p:txBody>
      </p:sp>
    </p:spTree>
    <p:extLst>
      <p:ext uri="{BB962C8B-B14F-4D97-AF65-F5344CB8AC3E}">
        <p14:creationId xmlns:p14="http://schemas.microsoft.com/office/powerpoint/2010/main" val="2362548993"/>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lstStyle/>
          <a:p>
            <a:r>
              <a:rPr lang="en-US" i="1" dirty="0"/>
              <a:t>Setting goals for the district leadership team</a:t>
            </a:r>
          </a:p>
        </p:txBody>
      </p:sp>
      <p:sp>
        <p:nvSpPr>
          <p:cNvPr id="4" name="Content Placeholder 3">
            <a:extLst>
              <a:ext uri="{FF2B5EF4-FFF2-40B4-BE49-F238E27FC236}">
                <a16:creationId xmlns:a16="http://schemas.microsoft.com/office/drawing/2014/main" id="{64515416-EA12-24E2-9B4A-260095CC0703}"/>
              </a:ext>
            </a:extLst>
          </p:cNvPr>
          <p:cNvSpPr>
            <a:spLocks noGrp="1"/>
          </p:cNvSpPr>
          <p:nvPr>
            <p:ph idx="1"/>
          </p:nvPr>
        </p:nvSpPr>
        <p:spPr>
          <a:xfrm>
            <a:off x="838200" y="2169368"/>
            <a:ext cx="10515600" cy="3928188"/>
          </a:xfrm>
        </p:spPr>
        <p:txBody>
          <a:bodyPr>
            <a:normAutofit/>
          </a:bodyPr>
          <a:lstStyle/>
          <a:p>
            <a:r>
              <a:rPr lang="en-US" dirty="0"/>
              <a:t>KSDE target is 75% proficient (Levels 3 and 4).</a:t>
            </a:r>
          </a:p>
          <a:p>
            <a:pPr lvl="1"/>
            <a:endParaRPr lang="en-US" sz="1800" dirty="0"/>
          </a:p>
          <a:p>
            <a:r>
              <a:rPr lang="en-US" dirty="0"/>
              <a:t>Eat the elephant one bite at a time.</a:t>
            </a:r>
          </a:p>
          <a:p>
            <a:pPr lvl="1"/>
            <a:r>
              <a:rPr lang="en-US" dirty="0"/>
              <a:t>Be brutally realistic – you won’t get there in a few years.</a:t>
            </a:r>
          </a:p>
          <a:p>
            <a:pPr lvl="1"/>
            <a:r>
              <a:rPr lang="en-US" dirty="0"/>
              <a:t>Allow for achievement gaps; set goals for each primary cohort.</a:t>
            </a:r>
          </a:p>
          <a:p>
            <a:pPr lvl="2"/>
            <a:r>
              <a:rPr lang="en-US" dirty="0"/>
              <a:t>Low-income (free and reduced)</a:t>
            </a:r>
          </a:p>
          <a:p>
            <a:pPr lvl="2"/>
            <a:r>
              <a:rPr lang="en-US" dirty="0"/>
              <a:t>Not low-income (self-pay lunch)</a:t>
            </a:r>
          </a:p>
          <a:p>
            <a:pPr lvl="2"/>
            <a:endParaRPr lang="en-US" dirty="0"/>
          </a:p>
          <a:p>
            <a:pPr lvl="1"/>
            <a:r>
              <a:rPr lang="en-US" dirty="0"/>
              <a:t>Allow for grade-level and subject proficiency variances</a:t>
            </a:r>
          </a:p>
          <a:p>
            <a:endParaRPr lang="en-US" sz="1800" dirty="0"/>
          </a:p>
          <a:p>
            <a:endParaRPr lang="en-US" sz="1800" dirty="0"/>
          </a:p>
          <a:p>
            <a:endParaRPr lang="en-US" dirty="0"/>
          </a:p>
          <a:p>
            <a:pPr lvl="1"/>
            <a:endParaRPr lang="en-US" dirty="0"/>
          </a:p>
          <a:p>
            <a:endParaRPr lang="en-US" dirty="0"/>
          </a:p>
        </p:txBody>
      </p:sp>
    </p:spTree>
    <p:extLst>
      <p:ext uri="{BB962C8B-B14F-4D97-AF65-F5344CB8AC3E}">
        <p14:creationId xmlns:p14="http://schemas.microsoft.com/office/powerpoint/2010/main" val="3175552349"/>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lstStyle/>
          <a:p>
            <a:r>
              <a:rPr lang="en-US" i="1" dirty="0"/>
              <a:t>Setting goals for the district leadership team</a:t>
            </a:r>
          </a:p>
        </p:txBody>
      </p:sp>
      <p:sp>
        <p:nvSpPr>
          <p:cNvPr id="7" name="Content Placeholder 6">
            <a:extLst>
              <a:ext uri="{FF2B5EF4-FFF2-40B4-BE49-F238E27FC236}">
                <a16:creationId xmlns:a16="http://schemas.microsoft.com/office/drawing/2014/main" id="{9986078A-14FF-EF7B-F152-C822DD577192}"/>
              </a:ext>
            </a:extLst>
          </p:cNvPr>
          <p:cNvSpPr>
            <a:spLocks noGrp="1"/>
          </p:cNvSpPr>
          <p:nvPr>
            <p:ph idx="1"/>
          </p:nvPr>
        </p:nvSpPr>
        <p:spPr>
          <a:xfrm>
            <a:off x="1743173" y="5492800"/>
            <a:ext cx="8501768" cy="714751"/>
          </a:xfrm>
        </p:spPr>
        <p:txBody>
          <a:bodyPr>
            <a:normAutofit/>
          </a:bodyPr>
          <a:lstStyle/>
          <a:p>
            <a:r>
              <a:rPr lang="en-US" sz="2000" i="1" dirty="0"/>
              <a:t>Achievement typically drops precipitously in elementary school and students never catch up – districts must eliminate that inflection point.</a:t>
            </a:r>
          </a:p>
        </p:txBody>
      </p:sp>
      <p:pic>
        <p:nvPicPr>
          <p:cNvPr id="4" name="Picture 3">
            <a:extLst>
              <a:ext uri="{FF2B5EF4-FFF2-40B4-BE49-F238E27FC236}">
                <a16:creationId xmlns:a16="http://schemas.microsoft.com/office/drawing/2014/main" id="{713D8D99-F740-E3A9-50F3-71B929300D06}"/>
              </a:ext>
            </a:extLst>
          </p:cNvPr>
          <p:cNvPicPr>
            <a:picLocks noChangeAspect="1"/>
          </p:cNvPicPr>
          <p:nvPr/>
        </p:nvPicPr>
        <p:blipFill>
          <a:blip r:embed="rId2"/>
          <a:stretch>
            <a:fillRect/>
          </a:stretch>
        </p:blipFill>
        <p:spPr>
          <a:xfrm>
            <a:off x="2376462" y="1533624"/>
            <a:ext cx="7019909" cy="3790751"/>
          </a:xfrm>
          <a:prstGeom prst="rect">
            <a:avLst/>
          </a:prstGeom>
        </p:spPr>
      </p:pic>
    </p:spTree>
    <p:extLst>
      <p:ext uri="{BB962C8B-B14F-4D97-AF65-F5344CB8AC3E}">
        <p14:creationId xmlns:p14="http://schemas.microsoft.com/office/powerpoint/2010/main" val="859510455"/>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lstStyle/>
          <a:p>
            <a:r>
              <a:rPr lang="en-US" i="1" dirty="0"/>
              <a:t>Setting goals for the district leadership team</a:t>
            </a:r>
          </a:p>
        </p:txBody>
      </p:sp>
      <p:sp>
        <p:nvSpPr>
          <p:cNvPr id="7" name="Content Placeholder 6">
            <a:extLst>
              <a:ext uri="{FF2B5EF4-FFF2-40B4-BE49-F238E27FC236}">
                <a16:creationId xmlns:a16="http://schemas.microsoft.com/office/drawing/2014/main" id="{9986078A-14FF-EF7B-F152-C822DD577192}"/>
              </a:ext>
            </a:extLst>
          </p:cNvPr>
          <p:cNvSpPr>
            <a:spLocks noGrp="1"/>
          </p:cNvSpPr>
          <p:nvPr>
            <p:ph idx="1"/>
          </p:nvPr>
        </p:nvSpPr>
        <p:spPr>
          <a:xfrm>
            <a:off x="838200" y="1871222"/>
            <a:ext cx="9601986" cy="4308050"/>
          </a:xfrm>
        </p:spPr>
        <p:txBody>
          <a:bodyPr>
            <a:normAutofit lnSpcReduction="10000"/>
          </a:bodyPr>
          <a:lstStyle/>
          <a:p>
            <a:r>
              <a:rPr lang="en-US" dirty="0"/>
              <a:t>Board members aren’t expected to have the answers, but you must ask the tough questions.</a:t>
            </a:r>
          </a:p>
          <a:p>
            <a:pPr lvl="1"/>
            <a:r>
              <a:rPr lang="en-US" dirty="0"/>
              <a:t>Why are the causes of achievement declines in early grades?</a:t>
            </a:r>
          </a:p>
          <a:p>
            <a:pPr lvl="1"/>
            <a:r>
              <a:rPr lang="en-US" dirty="0"/>
              <a:t>What basic elements are missing in the curriculum?</a:t>
            </a:r>
          </a:p>
          <a:p>
            <a:pPr lvl="1"/>
            <a:r>
              <a:rPr lang="en-US" dirty="0"/>
              <a:t>What’s getting in the way (DEI, for example) and how do we remove those barriers?</a:t>
            </a:r>
          </a:p>
          <a:p>
            <a:pPr lvl="1"/>
            <a:r>
              <a:rPr lang="en-US" dirty="0"/>
              <a:t>Wabaunsee’s DEI solution</a:t>
            </a:r>
          </a:p>
          <a:p>
            <a:pPr lvl="1"/>
            <a:endParaRPr lang="en-US" dirty="0"/>
          </a:p>
          <a:p>
            <a:r>
              <a:rPr lang="en-US" dirty="0"/>
              <a:t>No excuses – it’s management’s job to create a plan to produce required outcomes within existing resources.</a:t>
            </a:r>
          </a:p>
        </p:txBody>
      </p:sp>
    </p:spTree>
    <p:extLst>
      <p:ext uri="{BB962C8B-B14F-4D97-AF65-F5344CB8AC3E}">
        <p14:creationId xmlns:p14="http://schemas.microsoft.com/office/powerpoint/2010/main" val="4027759370"/>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1304" y="2267231"/>
            <a:ext cx="10673335" cy="2421555"/>
          </a:xfrm>
        </p:spPr>
        <p:txBody>
          <a:bodyPr>
            <a:normAutofit/>
          </a:bodyPr>
          <a:lstStyle/>
          <a:p>
            <a:pPr algn="l"/>
            <a:r>
              <a:rPr lang="en-US" sz="4800" dirty="0">
                <a:latin typeface="Arial" panose="020B0604020202020204" pitchFamily="34" charset="0"/>
                <a:cs typeface="Arial" panose="020B0604020202020204" pitchFamily="34" charset="0"/>
              </a:rPr>
              <a:t>Part 2: </a:t>
            </a:r>
            <a:br>
              <a:rPr lang="en-US" sz="4800" dirty="0">
                <a:latin typeface="Arial" panose="020B0604020202020204" pitchFamily="34" charset="0"/>
                <a:cs typeface="Arial" panose="020B0604020202020204" pitchFamily="34" charset="0"/>
              </a:rPr>
            </a:br>
            <a:r>
              <a:rPr lang="en-US" sz="4800" dirty="0">
                <a:latin typeface="Arial" panose="020B0604020202020204" pitchFamily="34" charset="0"/>
                <a:cs typeface="Arial" panose="020B0604020202020204" pitchFamily="34" charset="0"/>
              </a:rPr>
              <a:t>Running Productive Meetings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1097409"/>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lstStyle/>
          <a:p>
            <a:r>
              <a:rPr lang="en-US" i="1" dirty="0"/>
              <a:t>Q1: Qualities of </a:t>
            </a:r>
            <a:r>
              <a:rPr lang="en-US" i="1" u="sng" dirty="0"/>
              <a:t>legitimate</a:t>
            </a:r>
            <a:r>
              <a:rPr lang="en-US" i="1" dirty="0"/>
              <a:t> barriers</a:t>
            </a:r>
          </a:p>
        </p:txBody>
      </p:sp>
      <p:sp>
        <p:nvSpPr>
          <p:cNvPr id="4" name="Content Placeholder 3">
            <a:extLst>
              <a:ext uri="{FF2B5EF4-FFF2-40B4-BE49-F238E27FC236}">
                <a16:creationId xmlns:a16="http://schemas.microsoft.com/office/drawing/2014/main" id="{64515416-EA12-24E2-9B4A-260095CC0703}"/>
              </a:ext>
            </a:extLst>
          </p:cNvPr>
          <p:cNvSpPr>
            <a:spLocks noGrp="1"/>
          </p:cNvSpPr>
          <p:nvPr>
            <p:ph idx="1"/>
          </p:nvPr>
        </p:nvSpPr>
        <p:spPr>
          <a:xfrm>
            <a:off x="838200" y="1870788"/>
            <a:ext cx="10515600" cy="4455367"/>
          </a:xfrm>
        </p:spPr>
        <p:txBody>
          <a:bodyPr>
            <a:normAutofit lnSpcReduction="10000"/>
          </a:bodyPr>
          <a:lstStyle/>
          <a:p>
            <a:r>
              <a:rPr lang="en-US" dirty="0"/>
              <a:t>Identify challenges that district staff can address.  This is a problem-solving exercise, not ‘Festivus.’</a:t>
            </a:r>
          </a:p>
          <a:p>
            <a:pPr lvl="1"/>
            <a:r>
              <a:rPr lang="en-US" dirty="0"/>
              <a:t>No generic barriers like ‘money’ and ‘staffing.’</a:t>
            </a:r>
          </a:p>
          <a:p>
            <a:pPr lvl="1"/>
            <a:r>
              <a:rPr lang="en-US" dirty="0"/>
              <a:t>No political statements.</a:t>
            </a:r>
          </a:p>
          <a:p>
            <a:pPr lvl="1"/>
            <a:endParaRPr lang="en-US" sz="1800" dirty="0"/>
          </a:p>
          <a:p>
            <a:r>
              <a:rPr lang="en-US" dirty="0"/>
              <a:t>Be wary of topics over which schools have little control; focus on what you can do to ameliorate an issue.</a:t>
            </a:r>
          </a:p>
          <a:p>
            <a:pPr lvl="1"/>
            <a:r>
              <a:rPr lang="en-US" dirty="0"/>
              <a:t>Early childhood needs</a:t>
            </a:r>
          </a:p>
          <a:p>
            <a:pPr lvl="1"/>
            <a:r>
              <a:rPr lang="en-US" dirty="0"/>
              <a:t>Mental health (is DEI making it worse?)</a:t>
            </a:r>
          </a:p>
          <a:p>
            <a:pPr lvl="1"/>
            <a:r>
              <a:rPr lang="en-US" dirty="0"/>
              <a:t>Lack of parental involvement</a:t>
            </a:r>
          </a:p>
          <a:p>
            <a:pPr lvl="1"/>
            <a:endParaRPr lang="en-US" dirty="0"/>
          </a:p>
          <a:p>
            <a:endParaRPr lang="en-US" dirty="0"/>
          </a:p>
        </p:txBody>
      </p:sp>
    </p:spTree>
    <p:extLst>
      <p:ext uri="{BB962C8B-B14F-4D97-AF65-F5344CB8AC3E}">
        <p14:creationId xmlns:p14="http://schemas.microsoft.com/office/powerpoint/2010/main" val="4230569739"/>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0F677-FC7F-8746-B17D-4AD011ED8839}"/>
              </a:ext>
            </a:extLst>
          </p:cNvPr>
          <p:cNvSpPr>
            <a:spLocks noGrp="1"/>
          </p:cNvSpPr>
          <p:nvPr>
            <p:ph type="title"/>
          </p:nvPr>
        </p:nvSpPr>
        <p:spPr>
          <a:xfrm>
            <a:off x="838200" y="365126"/>
            <a:ext cx="10515600" cy="1361038"/>
          </a:xfrm>
        </p:spPr>
        <p:txBody>
          <a:bodyPr>
            <a:normAutofit/>
          </a:bodyPr>
          <a:lstStyle/>
          <a:p>
            <a:r>
              <a:rPr lang="en-US" sz="3600" i="1" dirty="0"/>
              <a:t>"You got to be careful if you don't know where you're going, because you might not get there." </a:t>
            </a:r>
            <a:r>
              <a:rPr lang="en-US" sz="3600" dirty="0"/>
              <a:t>- Yogi Berra</a:t>
            </a:r>
            <a:endParaRPr lang="en-US" dirty="0"/>
          </a:p>
        </p:txBody>
      </p:sp>
      <p:sp>
        <p:nvSpPr>
          <p:cNvPr id="3" name="Content Placeholder 2">
            <a:extLst>
              <a:ext uri="{FF2B5EF4-FFF2-40B4-BE49-F238E27FC236}">
                <a16:creationId xmlns:a16="http://schemas.microsoft.com/office/drawing/2014/main" id="{EEE31F69-BEC1-F5C0-8301-6B800D1B7C9B}"/>
              </a:ext>
            </a:extLst>
          </p:cNvPr>
          <p:cNvSpPr>
            <a:spLocks noGrp="1"/>
          </p:cNvSpPr>
          <p:nvPr>
            <p:ph idx="1"/>
          </p:nvPr>
        </p:nvSpPr>
        <p:spPr>
          <a:xfrm>
            <a:off x="838200" y="2235200"/>
            <a:ext cx="10515600" cy="3870325"/>
          </a:xfrm>
        </p:spPr>
        <p:txBody>
          <a:bodyPr>
            <a:normAutofit/>
          </a:bodyPr>
          <a:lstStyle/>
          <a:p>
            <a:r>
              <a:rPr lang="en-US" dirty="0"/>
              <a:t>The building needs assessment exercise may be the most important responsibility for every school board.</a:t>
            </a:r>
          </a:p>
          <a:p>
            <a:endParaRPr lang="en-US" sz="1800" dirty="0"/>
          </a:p>
          <a:p>
            <a:r>
              <a:rPr lang="en-US" dirty="0"/>
              <a:t>Basis for a strategic plan to improve outcomes, academically prepare students for life.</a:t>
            </a:r>
          </a:p>
          <a:p>
            <a:endParaRPr lang="en-US" sz="1800" dirty="0"/>
          </a:p>
          <a:p>
            <a:r>
              <a:rPr lang="en-US" dirty="0"/>
              <a:t>Strategic plans that don’t address the BNA questions will not get students the education they deserve.</a:t>
            </a:r>
          </a:p>
        </p:txBody>
      </p:sp>
    </p:spTree>
    <p:extLst>
      <p:ext uri="{BB962C8B-B14F-4D97-AF65-F5344CB8AC3E}">
        <p14:creationId xmlns:p14="http://schemas.microsoft.com/office/powerpoint/2010/main" val="3057906686"/>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lstStyle/>
          <a:p>
            <a:r>
              <a:rPr lang="en-US" i="1" dirty="0"/>
              <a:t>Q1: Qualities of </a:t>
            </a:r>
            <a:r>
              <a:rPr lang="en-US" i="1" u="sng" dirty="0"/>
              <a:t>legitimate</a:t>
            </a:r>
            <a:r>
              <a:rPr lang="en-US" i="1" dirty="0"/>
              <a:t> barriers</a:t>
            </a:r>
          </a:p>
        </p:txBody>
      </p:sp>
      <p:sp>
        <p:nvSpPr>
          <p:cNvPr id="4" name="Content Placeholder 3">
            <a:extLst>
              <a:ext uri="{FF2B5EF4-FFF2-40B4-BE49-F238E27FC236}">
                <a16:creationId xmlns:a16="http://schemas.microsoft.com/office/drawing/2014/main" id="{64515416-EA12-24E2-9B4A-260095CC0703}"/>
              </a:ext>
            </a:extLst>
          </p:cNvPr>
          <p:cNvSpPr>
            <a:spLocks noGrp="1"/>
          </p:cNvSpPr>
          <p:nvPr>
            <p:ph idx="1"/>
          </p:nvPr>
        </p:nvSpPr>
        <p:spPr>
          <a:xfrm>
            <a:off x="838200" y="1870788"/>
            <a:ext cx="10515600" cy="4455367"/>
          </a:xfrm>
        </p:spPr>
        <p:txBody>
          <a:bodyPr>
            <a:normAutofit/>
          </a:bodyPr>
          <a:lstStyle/>
          <a:p>
            <a:r>
              <a:rPr lang="en-US" dirty="0"/>
              <a:t>Encourage building staff to think ahead to Q2.  Barriers should be actionable within existing resources.</a:t>
            </a:r>
          </a:p>
          <a:p>
            <a:endParaRPr lang="en-US" sz="1800" dirty="0"/>
          </a:p>
          <a:p>
            <a:r>
              <a:rPr lang="en-US" dirty="0"/>
              <a:t>Ask probing questions.  What’s the basis for this as a barrier?</a:t>
            </a:r>
          </a:p>
          <a:p>
            <a:pPr lvl="1"/>
            <a:endParaRPr lang="en-US" sz="1800" dirty="0"/>
          </a:p>
          <a:p>
            <a:r>
              <a:rPr lang="en-US" dirty="0"/>
              <a:t>Is there strong consensus on this barrier within the school?</a:t>
            </a:r>
          </a:p>
          <a:p>
            <a:endParaRPr lang="en-US" sz="1800" dirty="0"/>
          </a:p>
          <a:p>
            <a:r>
              <a:rPr lang="en-US" dirty="0"/>
              <a:t>Emerson Elementary story – is the staff a barrier?</a:t>
            </a:r>
          </a:p>
          <a:p>
            <a:pPr lvl="1"/>
            <a:endParaRPr lang="en-US" dirty="0"/>
          </a:p>
          <a:p>
            <a:endParaRPr lang="en-US" dirty="0"/>
          </a:p>
        </p:txBody>
      </p:sp>
    </p:spTree>
    <p:extLst>
      <p:ext uri="{BB962C8B-B14F-4D97-AF65-F5344CB8AC3E}">
        <p14:creationId xmlns:p14="http://schemas.microsoft.com/office/powerpoint/2010/main" val="1232919108"/>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lstStyle/>
          <a:p>
            <a:r>
              <a:rPr lang="en-US" i="1" dirty="0"/>
              <a:t>Q1: Test the barriers; connect the dots</a:t>
            </a:r>
          </a:p>
        </p:txBody>
      </p:sp>
      <p:sp>
        <p:nvSpPr>
          <p:cNvPr id="4" name="Content Placeholder 3">
            <a:extLst>
              <a:ext uri="{FF2B5EF4-FFF2-40B4-BE49-F238E27FC236}">
                <a16:creationId xmlns:a16="http://schemas.microsoft.com/office/drawing/2014/main" id="{64515416-EA12-24E2-9B4A-260095CC0703}"/>
              </a:ext>
            </a:extLst>
          </p:cNvPr>
          <p:cNvSpPr>
            <a:spLocks noGrp="1"/>
          </p:cNvSpPr>
          <p:nvPr>
            <p:ph idx="1"/>
          </p:nvPr>
        </p:nvSpPr>
        <p:spPr>
          <a:xfrm>
            <a:off x="838200" y="2126202"/>
            <a:ext cx="10515600" cy="3125486"/>
          </a:xfrm>
        </p:spPr>
        <p:txBody>
          <a:bodyPr>
            <a:normAutofit/>
          </a:bodyPr>
          <a:lstStyle/>
          <a:p>
            <a:r>
              <a:rPr lang="en-US" dirty="0"/>
              <a:t>Repeatedly emphasize that you’re working together to build a student achievement plan.</a:t>
            </a:r>
          </a:p>
          <a:p>
            <a:endParaRPr lang="en-US" sz="1800" dirty="0"/>
          </a:p>
          <a:p>
            <a:r>
              <a:rPr lang="en-US" dirty="0"/>
              <a:t>Tell district staff to prepare a specific achievement report for each school.  Do barriers reflect the severity of the issue?</a:t>
            </a:r>
          </a:p>
          <a:p>
            <a:endParaRPr lang="en-US" sz="1800" dirty="0"/>
          </a:p>
          <a:p>
            <a:pPr lvl="1"/>
            <a:endParaRPr lang="en-US" dirty="0"/>
          </a:p>
          <a:p>
            <a:endParaRPr lang="en-US" dirty="0"/>
          </a:p>
        </p:txBody>
      </p:sp>
    </p:spTree>
    <p:extLst>
      <p:ext uri="{BB962C8B-B14F-4D97-AF65-F5344CB8AC3E}">
        <p14:creationId xmlns:p14="http://schemas.microsoft.com/office/powerpoint/2010/main" val="1325198746"/>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lstStyle/>
          <a:p>
            <a:r>
              <a:rPr lang="en-US" i="1" dirty="0"/>
              <a:t>Q1: Prioritize the barriers</a:t>
            </a:r>
            <a:endParaRPr lang="en-US" i="1" u="sng" dirty="0"/>
          </a:p>
        </p:txBody>
      </p:sp>
      <p:sp>
        <p:nvSpPr>
          <p:cNvPr id="4" name="Content Placeholder 3">
            <a:extLst>
              <a:ext uri="{FF2B5EF4-FFF2-40B4-BE49-F238E27FC236}">
                <a16:creationId xmlns:a16="http://schemas.microsoft.com/office/drawing/2014/main" id="{64515416-EA12-24E2-9B4A-260095CC0703}"/>
              </a:ext>
            </a:extLst>
          </p:cNvPr>
          <p:cNvSpPr>
            <a:spLocks noGrp="1"/>
          </p:cNvSpPr>
          <p:nvPr>
            <p:ph idx="1"/>
          </p:nvPr>
        </p:nvSpPr>
        <p:spPr>
          <a:xfrm>
            <a:off x="838200" y="1992231"/>
            <a:ext cx="10515600" cy="3010075"/>
          </a:xfrm>
        </p:spPr>
        <p:txBody>
          <a:bodyPr>
            <a:normAutofit/>
          </a:bodyPr>
          <a:lstStyle/>
          <a:p>
            <a:r>
              <a:rPr lang="en-US" dirty="0"/>
              <a:t>Encourage staff to identify barriers to develop buy-in.  List everything for staff to see.</a:t>
            </a:r>
          </a:p>
          <a:p>
            <a:endParaRPr lang="en-US" sz="1800" dirty="0"/>
          </a:p>
          <a:p>
            <a:r>
              <a:rPr lang="en-US" dirty="0"/>
              <a:t>Then collectively agree on which are the top 3 or top 5 barriers to address with budgetary changes.</a:t>
            </a:r>
          </a:p>
          <a:p>
            <a:endParaRPr lang="en-US" dirty="0"/>
          </a:p>
        </p:txBody>
      </p:sp>
    </p:spTree>
    <p:extLst>
      <p:ext uri="{BB962C8B-B14F-4D97-AF65-F5344CB8AC3E}">
        <p14:creationId xmlns:p14="http://schemas.microsoft.com/office/powerpoint/2010/main" val="3374718140"/>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lstStyle/>
          <a:p>
            <a:r>
              <a:rPr lang="en-US" i="1" dirty="0"/>
              <a:t>Q2: Legitimate budgetary </a:t>
            </a:r>
            <a:r>
              <a:rPr lang="en-US" i="1" u="sng" dirty="0"/>
              <a:t>changes</a:t>
            </a:r>
          </a:p>
        </p:txBody>
      </p:sp>
      <p:sp>
        <p:nvSpPr>
          <p:cNvPr id="4" name="Content Placeholder 3">
            <a:extLst>
              <a:ext uri="{FF2B5EF4-FFF2-40B4-BE49-F238E27FC236}">
                <a16:creationId xmlns:a16="http://schemas.microsoft.com/office/drawing/2014/main" id="{64515416-EA12-24E2-9B4A-260095CC0703}"/>
              </a:ext>
            </a:extLst>
          </p:cNvPr>
          <p:cNvSpPr>
            <a:spLocks noGrp="1"/>
          </p:cNvSpPr>
          <p:nvPr>
            <p:ph idx="1"/>
          </p:nvPr>
        </p:nvSpPr>
        <p:spPr>
          <a:xfrm>
            <a:off x="838200" y="1992231"/>
            <a:ext cx="10515600" cy="4179970"/>
          </a:xfrm>
        </p:spPr>
        <p:txBody>
          <a:bodyPr>
            <a:normAutofit/>
          </a:bodyPr>
          <a:lstStyle/>
          <a:p>
            <a:r>
              <a:rPr lang="en-US" dirty="0"/>
              <a:t>This is about resource allocation, not a wish list for more $.</a:t>
            </a:r>
          </a:p>
          <a:p>
            <a:endParaRPr lang="en-US" sz="1800" dirty="0"/>
          </a:p>
          <a:p>
            <a:r>
              <a:rPr lang="en-US" dirty="0"/>
              <a:t>Instruction – costs associated with the direct interaction between students and teachers – is “the most important part of the education program, the very foundation on which everything else is built.  If this function fails to perform at the needed level, the whole educational program is doomed to failure regardless of how well the other functions perform.”</a:t>
            </a:r>
          </a:p>
          <a:p>
            <a:pPr lvl="2"/>
            <a:r>
              <a:rPr lang="en-US" i="1" dirty="0"/>
              <a:t>KSDE Accounting Manual</a:t>
            </a:r>
          </a:p>
          <a:p>
            <a:pPr lvl="1"/>
            <a:endParaRPr lang="en-US" dirty="0"/>
          </a:p>
          <a:p>
            <a:endParaRPr lang="en-US" dirty="0"/>
          </a:p>
        </p:txBody>
      </p:sp>
    </p:spTree>
    <p:extLst>
      <p:ext uri="{BB962C8B-B14F-4D97-AF65-F5344CB8AC3E}">
        <p14:creationId xmlns:p14="http://schemas.microsoft.com/office/powerpoint/2010/main" val="3675985800"/>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lstStyle/>
          <a:p>
            <a:r>
              <a:rPr lang="en-US" i="1" dirty="0"/>
              <a:t>Q2: Legitimate budgetary </a:t>
            </a:r>
            <a:r>
              <a:rPr lang="en-US" i="1" u="sng" dirty="0"/>
              <a:t>changes</a:t>
            </a:r>
          </a:p>
        </p:txBody>
      </p:sp>
      <p:sp>
        <p:nvSpPr>
          <p:cNvPr id="4" name="Content Placeholder 3">
            <a:extLst>
              <a:ext uri="{FF2B5EF4-FFF2-40B4-BE49-F238E27FC236}">
                <a16:creationId xmlns:a16="http://schemas.microsoft.com/office/drawing/2014/main" id="{64515416-EA12-24E2-9B4A-260095CC0703}"/>
              </a:ext>
            </a:extLst>
          </p:cNvPr>
          <p:cNvSpPr>
            <a:spLocks noGrp="1"/>
          </p:cNvSpPr>
          <p:nvPr>
            <p:ph idx="1"/>
          </p:nvPr>
        </p:nvSpPr>
        <p:spPr>
          <a:xfrm>
            <a:off x="838200" y="1992231"/>
            <a:ext cx="10515600" cy="4179970"/>
          </a:xfrm>
        </p:spPr>
        <p:txBody>
          <a:bodyPr>
            <a:normAutofit lnSpcReduction="10000"/>
          </a:bodyPr>
          <a:lstStyle/>
          <a:p>
            <a:r>
              <a:rPr lang="en-US" dirty="0"/>
              <a:t>Staff needs to know what is available in the 2024 budget:</a:t>
            </a:r>
          </a:p>
          <a:p>
            <a:pPr lvl="1"/>
            <a:r>
              <a:rPr lang="en-US" dirty="0"/>
              <a:t>USD 457:  $19,204 per student total; $16,382 operating</a:t>
            </a:r>
          </a:p>
          <a:p>
            <a:pPr lvl="1"/>
            <a:r>
              <a:rPr lang="en-US" dirty="0"/>
              <a:t>USD 274:  $20,018 per student total; $17,845 operating</a:t>
            </a:r>
          </a:p>
          <a:p>
            <a:pPr lvl="1"/>
            <a:r>
              <a:rPr lang="en-US" dirty="0"/>
              <a:t>USD 480:  $19,742 per student total; $15,328 operating</a:t>
            </a:r>
          </a:p>
          <a:p>
            <a:pPr lvl="1"/>
            <a:endParaRPr lang="en-US" sz="1800" dirty="0"/>
          </a:p>
          <a:p>
            <a:r>
              <a:rPr lang="en-US" dirty="0"/>
              <a:t>Budgets should be about priorities…what can be cut back or eliminated to remove barriers?</a:t>
            </a:r>
          </a:p>
          <a:p>
            <a:endParaRPr lang="en-US" sz="1800" dirty="0"/>
          </a:p>
          <a:p>
            <a:r>
              <a:rPr lang="en-US" dirty="0"/>
              <a:t>Hard numbers aren’t necessary yet.  Focus on the concepts with building staff; district staff can run numbers later.</a:t>
            </a:r>
          </a:p>
        </p:txBody>
      </p:sp>
    </p:spTree>
    <p:extLst>
      <p:ext uri="{BB962C8B-B14F-4D97-AF65-F5344CB8AC3E}">
        <p14:creationId xmlns:p14="http://schemas.microsoft.com/office/powerpoint/2010/main" val="4276741569"/>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lstStyle/>
          <a:p>
            <a:r>
              <a:rPr lang="en-US" i="1" dirty="0"/>
              <a:t>Q2: Legitimate budgetary </a:t>
            </a:r>
            <a:r>
              <a:rPr lang="en-US" i="1" u="sng" dirty="0"/>
              <a:t>changes</a:t>
            </a:r>
          </a:p>
        </p:txBody>
      </p:sp>
      <p:sp>
        <p:nvSpPr>
          <p:cNvPr id="4" name="Content Placeholder 3">
            <a:extLst>
              <a:ext uri="{FF2B5EF4-FFF2-40B4-BE49-F238E27FC236}">
                <a16:creationId xmlns:a16="http://schemas.microsoft.com/office/drawing/2014/main" id="{64515416-EA12-24E2-9B4A-260095CC0703}"/>
              </a:ext>
            </a:extLst>
          </p:cNvPr>
          <p:cNvSpPr>
            <a:spLocks noGrp="1"/>
          </p:cNvSpPr>
          <p:nvPr>
            <p:ph idx="1"/>
          </p:nvPr>
        </p:nvSpPr>
        <p:spPr>
          <a:xfrm>
            <a:off x="838200" y="1992231"/>
            <a:ext cx="10515600" cy="4179970"/>
          </a:xfrm>
        </p:spPr>
        <p:txBody>
          <a:bodyPr>
            <a:normAutofit lnSpcReduction="10000"/>
          </a:bodyPr>
          <a:lstStyle/>
          <a:p>
            <a:r>
              <a:rPr lang="en-US" dirty="0"/>
              <a:t>Use BNA meetings to develop lists of possibilities.</a:t>
            </a:r>
          </a:p>
          <a:p>
            <a:pPr lvl="1"/>
            <a:endParaRPr lang="en-US" sz="1800" dirty="0"/>
          </a:p>
          <a:p>
            <a:r>
              <a:rPr lang="en-US" dirty="0"/>
              <a:t>Write ideas on big Post-It sheets for all to see.</a:t>
            </a:r>
          </a:p>
          <a:p>
            <a:endParaRPr lang="en-US" sz="1900" dirty="0"/>
          </a:p>
          <a:p>
            <a:r>
              <a:rPr lang="en-US" dirty="0"/>
              <a:t>Encourage building staff to email with additional thoughts and ideas after the meetings.</a:t>
            </a:r>
          </a:p>
          <a:p>
            <a:endParaRPr lang="en-US" sz="1900" dirty="0"/>
          </a:p>
          <a:p>
            <a:r>
              <a:rPr lang="en-US" dirty="0"/>
              <a:t>Answers to Question #3 will be addressed with district staff at subsequent meetings.</a:t>
            </a:r>
          </a:p>
          <a:p>
            <a:endParaRPr lang="en-US" dirty="0"/>
          </a:p>
          <a:p>
            <a:endParaRPr lang="en-US" dirty="0"/>
          </a:p>
          <a:p>
            <a:endParaRPr lang="en-US" sz="1800" dirty="0"/>
          </a:p>
          <a:p>
            <a:endParaRPr lang="en-US" dirty="0"/>
          </a:p>
        </p:txBody>
      </p:sp>
    </p:spTree>
    <p:extLst>
      <p:ext uri="{BB962C8B-B14F-4D97-AF65-F5344CB8AC3E}">
        <p14:creationId xmlns:p14="http://schemas.microsoft.com/office/powerpoint/2010/main" val="3909743241"/>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1304" y="2267231"/>
            <a:ext cx="10673335" cy="2421555"/>
          </a:xfrm>
        </p:spPr>
        <p:txBody>
          <a:bodyPr>
            <a:normAutofit/>
          </a:bodyPr>
          <a:lstStyle/>
          <a:p>
            <a:pPr algn="l"/>
            <a:r>
              <a:rPr lang="en-US" sz="4800" dirty="0">
                <a:latin typeface="Arial" panose="020B0604020202020204" pitchFamily="34" charset="0"/>
                <a:cs typeface="Arial" panose="020B0604020202020204" pitchFamily="34" charset="0"/>
              </a:rPr>
              <a:t>Part 3: </a:t>
            </a:r>
            <a:br>
              <a:rPr lang="en-US" sz="4800" dirty="0">
                <a:latin typeface="Arial" panose="020B0604020202020204" pitchFamily="34" charset="0"/>
                <a:cs typeface="Arial" panose="020B0604020202020204" pitchFamily="34" charset="0"/>
              </a:rPr>
            </a:br>
            <a:r>
              <a:rPr lang="en-US" sz="4800" dirty="0">
                <a:latin typeface="Arial" panose="020B0604020202020204" pitchFamily="34" charset="0"/>
                <a:cs typeface="Arial" panose="020B0604020202020204" pitchFamily="34" charset="0"/>
              </a:rPr>
              <a:t>Follow-Up Discussions with District Staff</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6393054"/>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0F677-FC7F-8746-B17D-4AD011ED8839}"/>
              </a:ext>
            </a:extLst>
          </p:cNvPr>
          <p:cNvSpPr>
            <a:spLocks noGrp="1"/>
          </p:cNvSpPr>
          <p:nvPr>
            <p:ph type="title"/>
          </p:nvPr>
        </p:nvSpPr>
        <p:spPr/>
        <p:txBody>
          <a:bodyPr>
            <a:normAutofit/>
          </a:bodyPr>
          <a:lstStyle/>
          <a:p>
            <a:r>
              <a:rPr lang="en-US" i="1" dirty="0"/>
              <a:t>BNA process tells you if you have the right leadership team</a:t>
            </a:r>
          </a:p>
        </p:txBody>
      </p:sp>
      <p:sp>
        <p:nvSpPr>
          <p:cNvPr id="3" name="Content Placeholder 2">
            <a:extLst>
              <a:ext uri="{FF2B5EF4-FFF2-40B4-BE49-F238E27FC236}">
                <a16:creationId xmlns:a16="http://schemas.microsoft.com/office/drawing/2014/main" id="{EEE31F69-BEC1-F5C0-8301-6B800D1B7C9B}"/>
              </a:ext>
            </a:extLst>
          </p:cNvPr>
          <p:cNvSpPr>
            <a:spLocks noGrp="1"/>
          </p:cNvSpPr>
          <p:nvPr>
            <p:ph idx="1"/>
          </p:nvPr>
        </p:nvSpPr>
        <p:spPr>
          <a:xfrm>
            <a:off x="838200" y="2235200"/>
            <a:ext cx="10515600" cy="3870325"/>
          </a:xfrm>
        </p:spPr>
        <p:txBody>
          <a:bodyPr>
            <a:normAutofit fontScale="92500" lnSpcReduction="20000"/>
          </a:bodyPr>
          <a:lstStyle/>
          <a:p>
            <a:r>
              <a:rPr lang="en-US" dirty="0"/>
              <a:t>BNA purpose: put a plan in place to achieve specific achievement goals with existing resources.</a:t>
            </a:r>
          </a:p>
          <a:p>
            <a:endParaRPr lang="en-US" sz="1900" dirty="0"/>
          </a:p>
          <a:p>
            <a:r>
              <a:rPr lang="en-US" dirty="0"/>
              <a:t>Allocate staff and resources to achieve the plan.  Don’t try to fit the plan in existing structure; that’s trying to disprove Einstein’s definition of insanity.</a:t>
            </a:r>
          </a:p>
          <a:p>
            <a:pPr lvl="1"/>
            <a:endParaRPr lang="en-US" sz="1900" dirty="0"/>
          </a:p>
          <a:p>
            <a:r>
              <a:rPr lang="en-US" dirty="0"/>
              <a:t>Emphasize the key principle.  Improving outcomes is #1 priority.  That means nothing gets in the way…not DEI, extracurriculars, or existing management structure.</a:t>
            </a:r>
          </a:p>
          <a:p>
            <a:pPr lvl="1"/>
            <a:endParaRPr lang="en-US" dirty="0"/>
          </a:p>
          <a:p>
            <a:endParaRPr lang="en-US" dirty="0"/>
          </a:p>
          <a:p>
            <a:endParaRPr lang="en-US" dirty="0"/>
          </a:p>
          <a:p>
            <a:endParaRPr lang="en-US" dirty="0"/>
          </a:p>
        </p:txBody>
      </p:sp>
    </p:spTree>
    <p:extLst>
      <p:ext uri="{BB962C8B-B14F-4D97-AF65-F5344CB8AC3E}">
        <p14:creationId xmlns:p14="http://schemas.microsoft.com/office/powerpoint/2010/main" val="2349748918"/>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0F677-FC7F-8746-B17D-4AD011ED8839}"/>
              </a:ext>
            </a:extLst>
          </p:cNvPr>
          <p:cNvSpPr>
            <a:spLocks noGrp="1"/>
          </p:cNvSpPr>
          <p:nvPr>
            <p:ph type="title"/>
          </p:nvPr>
        </p:nvSpPr>
        <p:spPr/>
        <p:txBody>
          <a:bodyPr>
            <a:normAutofit/>
          </a:bodyPr>
          <a:lstStyle/>
          <a:p>
            <a:r>
              <a:rPr lang="en-US" i="1" dirty="0"/>
              <a:t>Board-driven process that lays out district staff primary responsibilities</a:t>
            </a:r>
          </a:p>
        </p:txBody>
      </p:sp>
      <p:sp>
        <p:nvSpPr>
          <p:cNvPr id="3" name="Content Placeholder 2">
            <a:extLst>
              <a:ext uri="{FF2B5EF4-FFF2-40B4-BE49-F238E27FC236}">
                <a16:creationId xmlns:a16="http://schemas.microsoft.com/office/drawing/2014/main" id="{EEE31F69-BEC1-F5C0-8301-6B800D1B7C9B}"/>
              </a:ext>
            </a:extLst>
          </p:cNvPr>
          <p:cNvSpPr>
            <a:spLocks noGrp="1"/>
          </p:cNvSpPr>
          <p:nvPr>
            <p:ph idx="1"/>
          </p:nvPr>
        </p:nvSpPr>
        <p:spPr>
          <a:xfrm>
            <a:off x="838200" y="2235200"/>
            <a:ext cx="10515600" cy="3870325"/>
          </a:xfrm>
        </p:spPr>
        <p:txBody>
          <a:bodyPr>
            <a:normAutofit/>
          </a:bodyPr>
          <a:lstStyle/>
          <a:p>
            <a:r>
              <a:rPr lang="en-US" dirty="0"/>
              <a:t>Staff must provide within the board-determined timeframe:</a:t>
            </a:r>
          </a:p>
          <a:p>
            <a:pPr lvl="1"/>
            <a:r>
              <a:rPr lang="en-US" dirty="0"/>
              <a:t>Calculate costs to address each barrier.</a:t>
            </a:r>
          </a:p>
          <a:p>
            <a:pPr lvl="1"/>
            <a:r>
              <a:rPr lang="en-US" dirty="0"/>
              <a:t>Provide commentary on barriers identified by building staff.</a:t>
            </a:r>
          </a:p>
          <a:p>
            <a:pPr lvl="1"/>
            <a:r>
              <a:rPr lang="en-US" dirty="0"/>
              <a:t>Prioritize options to shift resources to address barriers.</a:t>
            </a:r>
          </a:p>
          <a:p>
            <a:pPr lvl="1"/>
            <a:endParaRPr lang="en-US" dirty="0"/>
          </a:p>
          <a:p>
            <a:r>
              <a:rPr lang="en-US" dirty="0"/>
              <a:t>One week for board study, then a series of meetings to review with staff and select the options to address achievement barriers.</a:t>
            </a:r>
          </a:p>
          <a:p>
            <a:endParaRPr lang="en-US" dirty="0"/>
          </a:p>
          <a:p>
            <a:endParaRPr lang="en-US" dirty="0"/>
          </a:p>
          <a:p>
            <a:endParaRPr lang="en-US" dirty="0"/>
          </a:p>
        </p:txBody>
      </p:sp>
    </p:spTree>
    <p:extLst>
      <p:ext uri="{BB962C8B-B14F-4D97-AF65-F5344CB8AC3E}">
        <p14:creationId xmlns:p14="http://schemas.microsoft.com/office/powerpoint/2010/main" val="1054516051"/>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0F677-FC7F-8746-B17D-4AD011ED8839}"/>
              </a:ext>
            </a:extLst>
          </p:cNvPr>
          <p:cNvSpPr>
            <a:spLocks noGrp="1"/>
          </p:cNvSpPr>
          <p:nvPr>
            <p:ph type="title"/>
          </p:nvPr>
        </p:nvSpPr>
        <p:spPr/>
        <p:txBody>
          <a:bodyPr>
            <a:normAutofit/>
          </a:bodyPr>
          <a:lstStyle/>
          <a:p>
            <a:r>
              <a:rPr lang="en-US" i="1" dirty="0"/>
              <a:t>Board-driven process that lays out primary responsibilities for district staff</a:t>
            </a:r>
          </a:p>
        </p:txBody>
      </p:sp>
      <p:sp>
        <p:nvSpPr>
          <p:cNvPr id="3" name="Content Placeholder 2">
            <a:extLst>
              <a:ext uri="{FF2B5EF4-FFF2-40B4-BE49-F238E27FC236}">
                <a16:creationId xmlns:a16="http://schemas.microsoft.com/office/drawing/2014/main" id="{EEE31F69-BEC1-F5C0-8301-6B800D1B7C9B}"/>
              </a:ext>
            </a:extLst>
          </p:cNvPr>
          <p:cNvSpPr>
            <a:spLocks noGrp="1"/>
          </p:cNvSpPr>
          <p:nvPr>
            <p:ph idx="1"/>
          </p:nvPr>
        </p:nvSpPr>
        <p:spPr>
          <a:xfrm>
            <a:off x="838200" y="2235200"/>
            <a:ext cx="10515600" cy="3870325"/>
          </a:xfrm>
        </p:spPr>
        <p:txBody>
          <a:bodyPr>
            <a:normAutofit/>
          </a:bodyPr>
          <a:lstStyle/>
          <a:p>
            <a:r>
              <a:rPr lang="en-US" dirty="0"/>
              <a:t>Budgets should fulfill Instruction needs for improving achievement.  Then allocate remaining resources as needed.</a:t>
            </a:r>
          </a:p>
          <a:p>
            <a:endParaRPr lang="en-US" sz="1800" dirty="0"/>
          </a:p>
          <a:p>
            <a:r>
              <a:rPr lang="en-US" dirty="0"/>
              <a:t>Cost-saving opportunities are everywhere:</a:t>
            </a:r>
          </a:p>
          <a:p>
            <a:pPr lvl="1"/>
            <a:r>
              <a:rPr lang="en-US" dirty="0"/>
              <a:t>What happens if we don’t spend this (dues, travel, etc.)?</a:t>
            </a:r>
          </a:p>
          <a:p>
            <a:pPr lvl="1"/>
            <a:r>
              <a:rPr lang="en-US" dirty="0"/>
              <a:t>Reduce costs with outsourcing &amp; cross-district service-sharing.</a:t>
            </a:r>
          </a:p>
          <a:p>
            <a:pPr lvl="1"/>
            <a:r>
              <a:rPr lang="en-US" dirty="0"/>
              <a:t>Are we losing money on food service?</a:t>
            </a:r>
          </a:p>
          <a:p>
            <a:pPr lvl="1"/>
            <a:r>
              <a:rPr lang="en-US" dirty="0"/>
              <a:t>Are we fully utilizing bulk purchasing options?</a:t>
            </a:r>
          </a:p>
          <a:p>
            <a:endParaRPr lang="en-US" dirty="0"/>
          </a:p>
          <a:p>
            <a:endParaRPr lang="en-US" dirty="0"/>
          </a:p>
          <a:p>
            <a:endParaRPr lang="en-US" dirty="0"/>
          </a:p>
        </p:txBody>
      </p:sp>
    </p:spTree>
    <p:extLst>
      <p:ext uri="{BB962C8B-B14F-4D97-AF65-F5344CB8AC3E}">
        <p14:creationId xmlns:p14="http://schemas.microsoft.com/office/powerpoint/2010/main" val="182855559"/>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0F677-FC7F-8746-B17D-4AD011ED8839}"/>
              </a:ext>
            </a:extLst>
          </p:cNvPr>
          <p:cNvSpPr>
            <a:spLocks noGrp="1"/>
          </p:cNvSpPr>
          <p:nvPr>
            <p:ph type="title"/>
          </p:nvPr>
        </p:nvSpPr>
        <p:spPr>
          <a:xfrm>
            <a:off x="838200" y="365126"/>
            <a:ext cx="10515600" cy="1361038"/>
          </a:xfrm>
        </p:spPr>
        <p:txBody>
          <a:bodyPr>
            <a:normAutofit/>
          </a:bodyPr>
          <a:lstStyle/>
          <a:p>
            <a:r>
              <a:rPr lang="en-US" sz="3600" i="1" dirty="0"/>
              <a:t>Goals must be SMART</a:t>
            </a:r>
            <a:endParaRPr lang="en-US" dirty="0"/>
          </a:p>
        </p:txBody>
      </p:sp>
      <p:sp>
        <p:nvSpPr>
          <p:cNvPr id="3" name="Content Placeholder 2">
            <a:extLst>
              <a:ext uri="{FF2B5EF4-FFF2-40B4-BE49-F238E27FC236}">
                <a16:creationId xmlns:a16="http://schemas.microsoft.com/office/drawing/2014/main" id="{EEE31F69-BEC1-F5C0-8301-6B800D1B7C9B}"/>
              </a:ext>
            </a:extLst>
          </p:cNvPr>
          <p:cNvSpPr>
            <a:spLocks noGrp="1"/>
          </p:cNvSpPr>
          <p:nvPr>
            <p:ph idx="1"/>
          </p:nvPr>
        </p:nvSpPr>
        <p:spPr>
          <a:xfrm>
            <a:off x="838200" y="2235200"/>
            <a:ext cx="10515600" cy="3870325"/>
          </a:xfrm>
        </p:spPr>
        <p:txBody>
          <a:bodyPr>
            <a:normAutofit lnSpcReduction="10000"/>
          </a:bodyPr>
          <a:lstStyle/>
          <a:p>
            <a:r>
              <a:rPr lang="en-US" dirty="0"/>
              <a:t>Specific – not ‘improve’ but ‘go from 25% proficient to 30%.</a:t>
            </a:r>
          </a:p>
          <a:p>
            <a:endParaRPr lang="en-US" sz="1200" dirty="0"/>
          </a:p>
          <a:p>
            <a:r>
              <a:rPr lang="en-US" dirty="0"/>
              <a:t>Measurable – fall, winter, spring progress reports</a:t>
            </a:r>
          </a:p>
          <a:p>
            <a:endParaRPr lang="en-US" sz="1200" dirty="0"/>
          </a:p>
          <a:p>
            <a:r>
              <a:rPr lang="en-US" dirty="0"/>
              <a:t>Achievable – you can’t go from 25% to 75% in one year</a:t>
            </a:r>
          </a:p>
          <a:p>
            <a:endParaRPr lang="en-US" sz="1200" dirty="0"/>
          </a:p>
          <a:p>
            <a:r>
              <a:rPr lang="en-US" dirty="0"/>
              <a:t>Relevant – focused on students, not adults</a:t>
            </a:r>
          </a:p>
          <a:p>
            <a:endParaRPr lang="en-US" sz="1300" dirty="0"/>
          </a:p>
          <a:p>
            <a:r>
              <a:rPr lang="en-US" dirty="0"/>
              <a:t>Time-Bound – go from 25% to 30% in one year</a:t>
            </a:r>
          </a:p>
        </p:txBody>
      </p:sp>
    </p:spTree>
    <p:extLst>
      <p:ext uri="{BB962C8B-B14F-4D97-AF65-F5344CB8AC3E}">
        <p14:creationId xmlns:p14="http://schemas.microsoft.com/office/powerpoint/2010/main" val="934155789"/>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0F677-FC7F-8746-B17D-4AD011ED8839}"/>
              </a:ext>
            </a:extLst>
          </p:cNvPr>
          <p:cNvSpPr>
            <a:spLocks noGrp="1"/>
          </p:cNvSpPr>
          <p:nvPr>
            <p:ph type="title"/>
          </p:nvPr>
        </p:nvSpPr>
        <p:spPr/>
        <p:txBody>
          <a:bodyPr>
            <a:normAutofit/>
          </a:bodyPr>
          <a:lstStyle/>
          <a:p>
            <a:r>
              <a:rPr lang="en-US" i="1" dirty="0"/>
              <a:t>Dealing with objections</a:t>
            </a:r>
          </a:p>
        </p:txBody>
      </p:sp>
      <p:sp>
        <p:nvSpPr>
          <p:cNvPr id="3" name="Content Placeholder 2">
            <a:extLst>
              <a:ext uri="{FF2B5EF4-FFF2-40B4-BE49-F238E27FC236}">
                <a16:creationId xmlns:a16="http://schemas.microsoft.com/office/drawing/2014/main" id="{EEE31F69-BEC1-F5C0-8301-6B800D1B7C9B}"/>
              </a:ext>
            </a:extLst>
          </p:cNvPr>
          <p:cNvSpPr>
            <a:spLocks noGrp="1"/>
          </p:cNvSpPr>
          <p:nvPr>
            <p:ph idx="1"/>
          </p:nvPr>
        </p:nvSpPr>
        <p:spPr>
          <a:xfrm>
            <a:off x="838200" y="2235200"/>
            <a:ext cx="10515600" cy="3870325"/>
          </a:xfrm>
        </p:spPr>
        <p:txBody>
          <a:bodyPr>
            <a:normAutofit/>
          </a:bodyPr>
          <a:lstStyle/>
          <a:p>
            <a:r>
              <a:rPr lang="en-US" dirty="0"/>
              <a:t>Keep the focus on the BNA purpose.</a:t>
            </a:r>
          </a:p>
          <a:p>
            <a:endParaRPr lang="en-US" sz="1800" dirty="0"/>
          </a:p>
          <a:p>
            <a:r>
              <a:rPr lang="en-US" dirty="0"/>
              <a:t>Ask questions like…Is (doing this or avoiding that) more important than improving achievement?</a:t>
            </a:r>
          </a:p>
          <a:p>
            <a:endParaRPr lang="en-US" sz="1800" dirty="0"/>
          </a:p>
          <a:p>
            <a:endParaRPr lang="en-US" dirty="0"/>
          </a:p>
          <a:p>
            <a:pPr lvl="1"/>
            <a:endParaRPr lang="en-US" dirty="0"/>
          </a:p>
          <a:p>
            <a:endParaRPr lang="en-US" dirty="0"/>
          </a:p>
          <a:p>
            <a:endParaRPr lang="en-US" dirty="0"/>
          </a:p>
          <a:p>
            <a:endParaRPr lang="en-US" dirty="0"/>
          </a:p>
        </p:txBody>
      </p:sp>
    </p:spTree>
    <p:extLst>
      <p:ext uri="{BB962C8B-B14F-4D97-AF65-F5344CB8AC3E}">
        <p14:creationId xmlns:p14="http://schemas.microsoft.com/office/powerpoint/2010/main" val="1692520802"/>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1304" y="2267231"/>
            <a:ext cx="10673335" cy="2421555"/>
          </a:xfrm>
        </p:spPr>
        <p:txBody>
          <a:bodyPr>
            <a:normAutofit/>
          </a:bodyPr>
          <a:lstStyle/>
          <a:p>
            <a:pPr algn="l"/>
            <a:r>
              <a:rPr lang="en-US" sz="4800" dirty="0">
                <a:latin typeface="Arial" panose="020B0604020202020204" pitchFamily="34" charset="0"/>
                <a:cs typeface="Arial" panose="020B0604020202020204" pitchFamily="34" charset="0"/>
              </a:rPr>
              <a:t>Part 4: </a:t>
            </a:r>
            <a:br>
              <a:rPr lang="en-US" sz="4800" dirty="0">
                <a:latin typeface="Arial" panose="020B0604020202020204" pitchFamily="34" charset="0"/>
                <a:cs typeface="Arial" panose="020B0604020202020204" pitchFamily="34" charset="0"/>
              </a:rPr>
            </a:br>
            <a:r>
              <a:rPr lang="en-US" sz="4800" dirty="0">
                <a:latin typeface="Arial" panose="020B0604020202020204" pitchFamily="34" charset="0"/>
                <a:cs typeface="Arial" panose="020B0604020202020204" pitchFamily="34" charset="0"/>
              </a:rPr>
              <a:t>Passing the Budget &amp; Monthly Updates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4079244"/>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0F677-FC7F-8746-B17D-4AD011ED8839}"/>
              </a:ext>
            </a:extLst>
          </p:cNvPr>
          <p:cNvSpPr>
            <a:spLocks noGrp="1"/>
          </p:cNvSpPr>
          <p:nvPr>
            <p:ph type="title"/>
          </p:nvPr>
        </p:nvSpPr>
        <p:spPr/>
        <p:txBody>
          <a:bodyPr>
            <a:normAutofit/>
          </a:bodyPr>
          <a:lstStyle/>
          <a:p>
            <a:r>
              <a:rPr lang="en-US" i="1" dirty="0"/>
              <a:t>Public budget hearing</a:t>
            </a:r>
          </a:p>
        </p:txBody>
      </p:sp>
      <p:sp>
        <p:nvSpPr>
          <p:cNvPr id="3" name="Content Placeholder 2">
            <a:extLst>
              <a:ext uri="{FF2B5EF4-FFF2-40B4-BE49-F238E27FC236}">
                <a16:creationId xmlns:a16="http://schemas.microsoft.com/office/drawing/2014/main" id="{EEE31F69-BEC1-F5C0-8301-6B800D1B7C9B}"/>
              </a:ext>
            </a:extLst>
          </p:cNvPr>
          <p:cNvSpPr>
            <a:spLocks noGrp="1"/>
          </p:cNvSpPr>
          <p:nvPr>
            <p:ph idx="1"/>
          </p:nvPr>
        </p:nvSpPr>
        <p:spPr>
          <a:xfrm>
            <a:off x="838200" y="2235200"/>
            <a:ext cx="10515600" cy="3870325"/>
          </a:xfrm>
        </p:spPr>
        <p:txBody>
          <a:bodyPr>
            <a:normAutofit fontScale="92500" lnSpcReduction="10000"/>
          </a:bodyPr>
          <a:lstStyle/>
          <a:p>
            <a:r>
              <a:rPr lang="en-US" dirty="0"/>
              <a:t>Keep the focus on the BNA process.  The budget is built around targeted student achievement gains.</a:t>
            </a:r>
          </a:p>
          <a:p>
            <a:endParaRPr lang="en-US" dirty="0"/>
          </a:p>
          <a:p>
            <a:r>
              <a:rPr lang="en-US" dirty="0"/>
              <a:t>Achievement handout for the public.  The budget is designed to go from (A) specific 2023 state assessment results to (B) specific goals by (C) the end of a specific school year.</a:t>
            </a:r>
          </a:p>
          <a:p>
            <a:endParaRPr lang="en-US" sz="1800" dirty="0"/>
          </a:p>
          <a:p>
            <a:r>
              <a:rPr lang="en-US" dirty="0"/>
              <a:t>Emphasize the major barriers identified and the related changes proposed in the budget.</a:t>
            </a:r>
          </a:p>
          <a:p>
            <a:endParaRPr lang="en-US" dirty="0"/>
          </a:p>
          <a:p>
            <a:endParaRPr lang="en-US" dirty="0"/>
          </a:p>
          <a:p>
            <a:endParaRPr lang="en-US" sz="1800" dirty="0"/>
          </a:p>
          <a:p>
            <a:endParaRPr lang="en-US" dirty="0"/>
          </a:p>
          <a:p>
            <a:pPr lvl="1"/>
            <a:endParaRPr lang="en-US" dirty="0"/>
          </a:p>
          <a:p>
            <a:endParaRPr lang="en-US" dirty="0"/>
          </a:p>
          <a:p>
            <a:endParaRPr lang="en-US" dirty="0"/>
          </a:p>
          <a:p>
            <a:endParaRPr lang="en-US" dirty="0"/>
          </a:p>
        </p:txBody>
      </p:sp>
    </p:spTree>
    <p:extLst>
      <p:ext uri="{BB962C8B-B14F-4D97-AF65-F5344CB8AC3E}">
        <p14:creationId xmlns:p14="http://schemas.microsoft.com/office/powerpoint/2010/main" val="2461387665"/>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0F677-FC7F-8746-B17D-4AD011ED8839}"/>
              </a:ext>
            </a:extLst>
          </p:cNvPr>
          <p:cNvSpPr>
            <a:spLocks noGrp="1"/>
          </p:cNvSpPr>
          <p:nvPr>
            <p:ph type="title"/>
          </p:nvPr>
        </p:nvSpPr>
        <p:spPr/>
        <p:txBody>
          <a:bodyPr>
            <a:normAutofit/>
          </a:bodyPr>
          <a:lstStyle/>
          <a:p>
            <a:r>
              <a:rPr lang="en-US" i="1" dirty="0"/>
              <a:t>Monthly progress reports </a:t>
            </a:r>
          </a:p>
        </p:txBody>
      </p:sp>
      <p:sp>
        <p:nvSpPr>
          <p:cNvPr id="3" name="Content Placeholder 2">
            <a:extLst>
              <a:ext uri="{FF2B5EF4-FFF2-40B4-BE49-F238E27FC236}">
                <a16:creationId xmlns:a16="http://schemas.microsoft.com/office/drawing/2014/main" id="{EEE31F69-BEC1-F5C0-8301-6B800D1B7C9B}"/>
              </a:ext>
            </a:extLst>
          </p:cNvPr>
          <p:cNvSpPr>
            <a:spLocks noGrp="1"/>
          </p:cNvSpPr>
          <p:nvPr>
            <p:ph idx="1"/>
          </p:nvPr>
        </p:nvSpPr>
        <p:spPr>
          <a:xfrm>
            <a:off x="838200" y="2235200"/>
            <a:ext cx="10515600" cy="3870325"/>
          </a:xfrm>
        </p:spPr>
        <p:txBody>
          <a:bodyPr>
            <a:normAutofit/>
          </a:bodyPr>
          <a:lstStyle/>
          <a:p>
            <a:r>
              <a:rPr lang="en-US" dirty="0"/>
              <a:t>Progress reports from at least one elementary, middle school, and high school principal at each board meeting.</a:t>
            </a:r>
          </a:p>
          <a:p>
            <a:pPr lvl="1"/>
            <a:r>
              <a:rPr lang="en-US" dirty="0"/>
              <a:t>What are we doing differently, and why?</a:t>
            </a:r>
          </a:p>
          <a:p>
            <a:pPr lvl="1"/>
            <a:r>
              <a:rPr lang="en-US" dirty="0"/>
              <a:t>How are we measuring progress?</a:t>
            </a:r>
          </a:p>
          <a:p>
            <a:pPr lvl="1"/>
            <a:r>
              <a:rPr lang="en-US" dirty="0"/>
              <a:t>Student and staff reactions.</a:t>
            </a:r>
          </a:p>
          <a:p>
            <a:pPr lvl="1"/>
            <a:r>
              <a:rPr lang="en-US" dirty="0"/>
              <a:t>How can parents and community leaders help?</a:t>
            </a:r>
          </a:p>
          <a:p>
            <a:endParaRPr lang="en-US" sz="1800" dirty="0"/>
          </a:p>
          <a:p>
            <a:r>
              <a:rPr lang="en-US" dirty="0"/>
              <a:t>Educate the community; civic clubs, chamber of commerce.</a:t>
            </a:r>
          </a:p>
          <a:p>
            <a:endParaRPr lang="en-US" dirty="0"/>
          </a:p>
          <a:p>
            <a:pPr lvl="1"/>
            <a:endParaRPr lang="en-US" dirty="0"/>
          </a:p>
          <a:p>
            <a:endParaRPr lang="en-US" dirty="0"/>
          </a:p>
          <a:p>
            <a:endParaRPr lang="en-US" dirty="0"/>
          </a:p>
          <a:p>
            <a:endParaRPr lang="en-US" dirty="0"/>
          </a:p>
        </p:txBody>
      </p:sp>
    </p:spTree>
    <p:extLst>
      <p:ext uri="{BB962C8B-B14F-4D97-AF65-F5344CB8AC3E}">
        <p14:creationId xmlns:p14="http://schemas.microsoft.com/office/powerpoint/2010/main" val="1129950850"/>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0F677-FC7F-8746-B17D-4AD011ED8839}"/>
              </a:ext>
            </a:extLst>
          </p:cNvPr>
          <p:cNvSpPr>
            <a:spLocks noGrp="1"/>
          </p:cNvSpPr>
          <p:nvPr>
            <p:ph type="title"/>
          </p:nvPr>
        </p:nvSpPr>
        <p:spPr>
          <a:xfrm>
            <a:off x="838200" y="365126"/>
            <a:ext cx="10515600" cy="1361038"/>
          </a:xfrm>
        </p:spPr>
        <p:txBody>
          <a:bodyPr>
            <a:normAutofit/>
          </a:bodyPr>
          <a:lstStyle/>
          <a:p>
            <a:r>
              <a:rPr lang="en-US" i="1" dirty="0"/>
              <a:t>Most strategic plans: all hat and no cattle</a:t>
            </a:r>
            <a:endParaRPr lang="en-US" dirty="0"/>
          </a:p>
        </p:txBody>
      </p:sp>
      <p:sp>
        <p:nvSpPr>
          <p:cNvPr id="3" name="Content Placeholder 2">
            <a:extLst>
              <a:ext uri="{FF2B5EF4-FFF2-40B4-BE49-F238E27FC236}">
                <a16:creationId xmlns:a16="http://schemas.microsoft.com/office/drawing/2014/main" id="{EEE31F69-BEC1-F5C0-8301-6B800D1B7C9B}"/>
              </a:ext>
            </a:extLst>
          </p:cNvPr>
          <p:cNvSpPr>
            <a:spLocks noGrp="1"/>
          </p:cNvSpPr>
          <p:nvPr>
            <p:ph idx="1"/>
          </p:nvPr>
        </p:nvSpPr>
        <p:spPr>
          <a:xfrm>
            <a:off x="838200" y="2235201"/>
            <a:ext cx="10515600" cy="1851608"/>
          </a:xfrm>
        </p:spPr>
        <p:txBody>
          <a:bodyPr>
            <a:normAutofit/>
          </a:bodyPr>
          <a:lstStyle/>
          <a:p>
            <a:r>
              <a:rPr lang="en-US" dirty="0"/>
              <a:t>Strategic priorities of USD 500 Kansas City</a:t>
            </a:r>
          </a:p>
          <a:p>
            <a:pPr lvl="1"/>
            <a:r>
              <a:rPr lang="en-US" dirty="0"/>
              <a:t>“High expectations for student achievement” is #4 of five</a:t>
            </a:r>
          </a:p>
          <a:p>
            <a:pPr lvl="1"/>
            <a:r>
              <a:rPr lang="en-US" dirty="0"/>
              <a:t>“Students will have a strong academic foundation anchored by strong literacy skills” </a:t>
            </a:r>
          </a:p>
          <a:p>
            <a:endParaRPr lang="en-US" sz="1800" dirty="0"/>
          </a:p>
        </p:txBody>
      </p:sp>
      <p:pic>
        <p:nvPicPr>
          <p:cNvPr id="6" name="Picture 5">
            <a:extLst>
              <a:ext uri="{FF2B5EF4-FFF2-40B4-BE49-F238E27FC236}">
                <a16:creationId xmlns:a16="http://schemas.microsoft.com/office/drawing/2014/main" id="{469C0F70-B815-9034-65E5-7CE18C851E38}"/>
              </a:ext>
            </a:extLst>
          </p:cNvPr>
          <p:cNvPicPr>
            <a:picLocks noChangeAspect="1"/>
          </p:cNvPicPr>
          <p:nvPr/>
        </p:nvPicPr>
        <p:blipFill>
          <a:blip r:embed="rId2"/>
          <a:stretch>
            <a:fillRect/>
          </a:stretch>
        </p:blipFill>
        <p:spPr>
          <a:xfrm>
            <a:off x="1660355" y="4213802"/>
            <a:ext cx="8104653" cy="2357309"/>
          </a:xfrm>
          <a:prstGeom prst="rect">
            <a:avLst/>
          </a:prstGeom>
        </p:spPr>
      </p:pic>
    </p:spTree>
    <p:extLst>
      <p:ext uri="{BB962C8B-B14F-4D97-AF65-F5344CB8AC3E}">
        <p14:creationId xmlns:p14="http://schemas.microsoft.com/office/powerpoint/2010/main" val="1661416851"/>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893" y="485480"/>
            <a:ext cx="9616664" cy="1325563"/>
          </a:xfrm>
        </p:spPr>
        <p:txBody>
          <a:bodyPr>
            <a:normAutofit/>
          </a:bodyPr>
          <a:lstStyle/>
          <a:p>
            <a:r>
              <a:rPr lang="en-US" sz="3600" i="1" dirty="0">
                <a:cs typeface="Arial" panose="020B0604020202020204" pitchFamily="34" charset="0"/>
              </a:rPr>
              <a:t>Government-provided data: spending up, achievement down</a:t>
            </a:r>
            <a:endParaRPr lang="en-US" sz="3200" i="1" dirty="0">
              <a:cs typeface="Arial" panose="020B0604020202020204" pitchFamily="34" charset="0"/>
            </a:endParaRPr>
          </a:p>
        </p:txBody>
      </p:sp>
      <p:pic>
        <p:nvPicPr>
          <p:cNvPr id="8" name="Content Placeholder 7">
            <a:extLst>
              <a:ext uri="{FF2B5EF4-FFF2-40B4-BE49-F238E27FC236}">
                <a16:creationId xmlns:a16="http://schemas.microsoft.com/office/drawing/2014/main" id="{B28A7592-4749-07CB-5F2D-267C614BCFE2}"/>
              </a:ext>
            </a:extLst>
          </p:cNvPr>
          <p:cNvPicPr>
            <a:picLocks noGrp="1" noChangeAspect="1"/>
          </p:cNvPicPr>
          <p:nvPr>
            <p:ph idx="1"/>
          </p:nvPr>
        </p:nvPicPr>
        <p:blipFill>
          <a:blip r:embed="rId2"/>
          <a:stretch>
            <a:fillRect/>
          </a:stretch>
        </p:blipFill>
        <p:spPr>
          <a:xfrm>
            <a:off x="2416167" y="2101850"/>
            <a:ext cx="7426342" cy="4351337"/>
          </a:xfrm>
        </p:spPr>
      </p:pic>
    </p:spTree>
    <p:extLst>
      <p:ext uri="{BB962C8B-B14F-4D97-AF65-F5344CB8AC3E}">
        <p14:creationId xmlns:p14="http://schemas.microsoft.com/office/powerpoint/2010/main" val="2649854593"/>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031322290"/>
              </p:ext>
            </p:extLst>
          </p:nvPr>
        </p:nvGraphicFramePr>
        <p:xfrm>
          <a:off x="2152649" y="1816099"/>
          <a:ext cx="7436825" cy="463379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8F1057CC-FF0F-4F04-BCAB-8AC7728DFF85}"/>
              </a:ext>
            </a:extLst>
          </p:cNvPr>
          <p:cNvSpPr txBox="1"/>
          <p:nvPr/>
        </p:nvSpPr>
        <p:spPr>
          <a:xfrm>
            <a:off x="3797044" y="6099225"/>
            <a:ext cx="448670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rPr>
              <a:t>Source: ACT, Kansas Dept. of Education, Bureau of Labor Statistics Consumer Price Index for Midwest Cities on fiscal basis.</a:t>
            </a:r>
          </a:p>
        </p:txBody>
      </p:sp>
      <p:sp>
        <p:nvSpPr>
          <p:cNvPr id="5" name="Title 4">
            <a:extLst>
              <a:ext uri="{FF2B5EF4-FFF2-40B4-BE49-F238E27FC236}">
                <a16:creationId xmlns:a16="http://schemas.microsoft.com/office/drawing/2014/main" id="{639D2AED-6A3E-6145-05FE-ABF46C238BEC}"/>
              </a:ext>
            </a:extLst>
          </p:cNvPr>
          <p:cNvSpPr>
            <a:spLocks noGrp="1"/>
          </p:cNvSpPr>
          <p:nvPr>
            <p:ph type="title"/>
          </p:nvPr>
        </p:nvSpPr>
        <p:spPr/>
        <p:txBody>
          <a:bodyPr/>
          <a:lstStyle/>
          <a:p>
            <a:r>
              <a:rPr lang="en-US" i="1" dirty="0"/>
              <a:t>ACT college-ready in English, Reading, Math and Science</a:t>
            </a:r>
          </a:p>
        </p:txBody>
      </p:sp>
    </p:spTree>
    <p:extLst>
      <p:ext uri="{BB962C8B-B14F-4D97-AF65-F5344CB8AC3E}">
        <p14:creationId xmlns:p14="http://schemas.microsoft.com/office/powerpoint/2010/main" val="3794574049"/>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893" y="485480"/>
            <a:ext cx="9616664" cy="1325563"/>
          </a:xfrm>
        </p:spPr>
        <p:txBody>
          <a:bodyPr>
            <a:normAutofit/>
          </a:bodyPr>
          <a:lstStyle/>
          <a:p>
            <a:r>
              <a:rPr lang="en-US" i="1" dirty="0">
                <a:cs typeface="Arial" panose="020B0604020202020204" pitchFamily="34" charset="0"/>
              </a:rPr>
              <a:t>State assessment only valid since 2015</a:t>
            </a:r>
            <a:endParaRPr lang="en-US" sz="3600" i="1" dirty="0">
              <a:cs typeface="Arial" panose="020B0604020202020204" pitchFamily="34" charset="0"/>
            </a:endParaRPr>
          </a:p>
        </p:txBody>
      </p:sp>
      <p:pic>
        <p:nvPicPr>
          <p:cNvPr id="6" name="Content Placeholder 5">
            <a:extLst>
              <a:ext uri="{FF2B5EF4-FFF2-40B4-BE49-F238E27FC236}">
                <a16:creationId xmlns:a16="http://schemas.microsoft.com/office/drawing/2014/main" id="{C78D1BF0-A52F-AF45-027A-5D0CADD38241}"/>
              </a:ext>
            </a:extLst>
          </p:cNvPr>
          <p:cNvPicPr>
            <a:picLocks noGrp="1" noChangeAspect="1"/>
          </p:cNvPicPr>
          <p:nvPr>
            <p:ph idx="1"/>
          </p:nvPr>
        </p:nvPicPr>
        <p:blipFill>
          <a:blip r:embed="rId2"/>
          <a:stretch>
            <a:fillRect/>
          </a:stretch>
        </p:blipFill>
        <p:spPr>
          <a:xfrm>
            <a:off x="2013692" y="1946156"/>
            <a:ext cx="7842261" cy="3975440"/>
          </a:xfrm>
        </p:spPr>
      </p:pic>
    </p:spTree>
    <p:extLst>
      <p:ext uri="{BB962C8B-B14F-4D97-AF65-F5344CB8AC3E}">
        <p14:creationId xmlns:p14="http://schemas.microsoft.com/office/powerpoint/2010/main" val="1967387447"/>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893" y="485480"/>
            <a:ext cx="9616664" cy="1325563"/>
          </a:xfrm>
        </p:spPr>
        <p:txBody>
          <a:bodyPr>
            <a:normAutofit/>
          </a:bodyPr>
          <a:lstStyle/>
          <a:p>
            <a:r>
              <a:rPr lang="en-US" i="1" dirty="0">
                <a:cs typeface="Arial" panose="020B0604020202020204" pitchFamily="34" charset="0"/>
              </a:rPr>
              <a:t>Be aware of large achievement gaps</a:t>
            </a:r>
            <a:endParaRPr lang="en-US" sz="3600" i="1" dirty="0">
              <a:cs typeface="Arial" panose="020B0604020202020204" pitchFamily="34" charset="0"/>
            </a:endParaRPr>
          </a:p>
        </p:txBody>
      </p:sp>
      <p:pic>
        <p:nvPicPr>
          <p:cNvPr id="7" name="Content Placeholder 6">
            <a:extLst>
              <a:ext uri="{FF2B5EF4-FFF2-40B4-BE49-F238E27FC236}">
                <a16:creationId xmlns:a16="http://schemas.microsoft.com/office/drawing/2014/main" id="{5EF43ACC-B055-F483-BB60-1DC511339C0E}"/>
              </a:ext>
            </a:extLst>
          </p:cNvPr>
          <p:cNvPicPr>
            <a:picLocks noGrp="1" noChangeAspect="1"/>
          </p:cNvPicPr>
          <p:nvPr>
            <p:ph idx="1"/>
          </p:nvPr>
        </p:nvPicPr>
        <p:blipFill>
          <a:blip r:embed="rId2"/>
          <a:stretch>
            <a:fillRect/>
          </a:stretch>
        </p:blipFill>
        <p:spPr>
          <a:xfrm>
            <a:off x="1921707" y="1788479"/>
            <a:ext cx="7774264" cy="4147785"/>
          </a:xfrm>
        </p:spPr>
      </p:pic>
    </p:spTree>
    <p:extLst>
      <p:ext uri="{BB962C8B-B14F-4D97-AF65-F5344CB8AC3E}">
        <p14:creationId xmlns:p14="http://schemas.microsoft.com/office/powerpoint/2010/main" val="449353593"/>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A5F5-B93D-42D4-A5F6-E033FEB264A4}"/>
              </a:ext>
            </a:extLst>
          </p:cNvPr>
          <p:cNvSpPr>
            <a:spLocks noGrp="1"/>
          </p:cNvSpPr>
          <p:nvPr>
            <p:ph type="title"/>
          </p:nvPr>
        </p:nvSpPr>
        <p:spPr/>
        <p:txBody>
          <a:bodyPr>
            <a:normAutofit/>
          </a:bodyPr>
          <a:lstStyle/>
          <a:p>
            <a:r>
              <a:rPr lang="en-US" i="1" dirty="0"/>
              <a:t>K.S.A. 72-1163 legal requirements</a:t>
            </a:r>
          </a:p>
        </p:txBody>
      </p:sp>
      <p:sp>
        <p:nvSpPr>
          <p:cNvPr id="4" name="Content Placeholder 3">
            <a:extLst>
              <a:ext uri="{FF2B5EF4-FFF2-40B4-BE49-F238E27FC236}">
                <a16:creationId xmlns:a16="http://schemas.microsoft.com/office/drawing/2014/main" id="{64515416-EA12-24E2-9B4A-260095CC0703}"/>
              </a:ext>
            </a:extLst>
          </p:cNvPr>
          <p:cNvSpPr>
            <a:spLocks noGrp="1"/>
          </p:cNvSpPr>
          <p:nvPr>
            <p:ph idx="1"/>
          </p:nvPr>
        </p:nvSpPr>
        <p:spPr/>
        <p:txBody>
          <a:bodyPr>
            <a:normAutofit/>
          </a:bodyPr>
          <a:lstStyle/>
          <a:p>
            <a:endParaRPr lang="en-US" dirty="0"/>
          </a:p>
          <a:p>
            <a:pPr marL="0" indent="0">
              <a:buNone/>
            </a:pPr>
            <a:r>
              <a:rPr lang="en-US" dirty="0"/>
              <a:t>Each year the board of education of a school district shall conduct an assessment of the educational needs of each attendance center in the district. Such assessment shall be published on the school district's website. Information obtained from such needs assessment shall be used by the board when approving the budget of the school district to ensure improvement in student academic performance. </a:t>
            </a:r>
          </a:p>
        </p:txBody>
      </p:sp>
    </p:spTree>
    <p:extLst>
      <p:ext uri="{BB962C8B-B14F-4D97-AF65-F5344CB8AC3E}">
        <p14:creationId xmlns:p14="http://schemas.microsoft.com/office/powerpoint/2010/main" val="136892310"/>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386CEBA5D3B4595DAC2A302B8C471" ma:contentTypeVersion="14" ma:contentTypeDescription="Create a new document." ma:contentTypeScope="" ma:versionID="8bc4c6337223d609de0a65905312f592">
  <xsd:schema xmlns:xsd="http://www.w3.org/2001/XMLSchema" xmlns:xs="http://www.w3.org/2001/XMLSchema" xmlns:p="http://schemas.microsoft.com/office/2006/metadata/properties" xmlns:ns2="399b88d8-7a19-4d2a-886a-146451c7e322" xmlns:ns3="833b8c87-f444-45c9-b9a7-e6f4feed70ee" targetNamespace="http://schemas.microsoft.com/office/2006/metadata/properties" ma:root="true" ma:fieldsID="84d3b4959c72d4fdab3f3b1bb01590b2" ns2:_="" ns3:_="">
    <xsd:import namespace="399b88d8-7a19-4d2a-886a-146451c7e322"/>
    <xsd:import namespace="833b8c87-f444-45c9-b9a7-e6f4feed70e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9b88d8-7a19-4d2a-886a-146451c7e3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fafa736-6806-4448-9a9c-445ffb67885d"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33b8c87-f444-45c9-b9a7-e6f4feed70e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e652e31f-2cf3-4006-9ce2-11d85a3b513f}" ma:internalName="TaxCatchAll" ma:showField="CatchAllData" ma:web="833b8c87-f444-45c9-b9a7-e6f4feed70e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99b88d8-7a19-4d2a-886a-146451c7e322">
      <Terms xmlns="http://schemas.microsoft.com/office/infopath/2007/PartnerControls"/>
    </lcf76f155ced4ddcb4097134ff3c332f>
    <TaxCatchAll xmlns="833b8c87-f444-45c9-b9a7-e6f4feed70ee" xsi:nil="true"/>
  </documentManagement>
</p:properties>
</file>

<file path=customXml/itemProps1.xml><?xml version="1.0" encoding="utf-8"?>
<ds:datastoreItem xmlns:ds="http://schemas.openxmlformats.org/officeDocument/2006/customXml" ds:itemID="{6A260924-96BD-459E-9821-E320A0FBBFC8}"/>
</file>

<file path=customXml/itemProps2.xml><?xml version="1.0" encoding="utf-8"?>
<ds:datastoreItem xmlns:ds="http://schemas.openxmlformats.org/officeDocument/2006/customXml" ds:itemID="{8562196A-8E1B-407E-BB9F-92C5A842E1AA}"/>
</file>

<file path=customXml/itemProps3.xml><?xml version="1.0" encoding="utf-8"?>
<ds:datastoreItem xmlns:ds="http://schemas.openxmlformats.org/officeDocument/2006/customXml" ds:itemID="{0490DD3E-0520-4A3B-8B05-BC6540356D79}"/>
</file>

<file path=docProps/app.xml><?xml version="1.0" encoding="utf-8"?>
<Properties xmlns="http://schemas.openxmlformats.org/officeDocument/2006/extended-properties" xmlns:vt="http://schemas.openxmlformats.org/officeDocument/2006/docPropsVTypes">
  <TotalTime>5361</TotalTime>
  <Words>1611</Words>
  <Application>Microsoft Macintosh PowerPoint</Application>
  <PresentationFormat>Widescreen</PresentationFormat>
  <Paragraphs>196</Paragraphs>
  <Slides>33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1_Office Theme</vt:lpstr>
      <vt:lpstr>Building Needs Assessment  Training Workshop</vt:lpstr>
      <vt:lpstr>"You got to be careful if you don't know where you're going, because you might not get there." - Yogi Berra</vt:lpstr>
      <vt:lpstr>Goals must be SMART</vt:lpstr>
      <vt:lpstr>Most strategic plans: all hat and no cattle</vt:lpstr>
      <vt:lpstr>Government-provided data: spending up, achievement down</vt:lpstr>
      <vt:lpstr>ACT college-ready in English, Reading, Math and Science</vt:lpstr>
      <vt:lpstr>State assessment only valid since 2015</vt:lpstr>
      <vt:lpstr>Be aware of large achievement gaps</vt:lpstr>
      <vt:lpstr>K.S.A. 72-1163 legal requirements</vt:lpstr>
      <vt:lpstr>You must answer three questions (each school)</vt:lpstr>
      <vt:lpstr>Most districts do not follow BNA law</vt:lpstr>
      <vt:lpstr>Part 1:  Take Charge of the BNA Process</vt:lpstr>
      <vt:lpstr>BNA is a legal obligation for board members</vt:lpstr>
      <vt:lpstr>Discuss BNA meeting parameters in advance</vt:lpstr>
      <vt:lpstr>Setting goals for the district leadership team</vt:lpstr>
      <vt:lpstr>Setting goals for the district leadership team</vt:lpstr>
      <vt:lpstr>Setting goals for the district leadership team</vt:lpstr>
      <vt:lpstr>Part 2:  Running Productive Meetings</vt:lpstr>
      <vt:lpstr>Q1: Qualities of legitimate barriers</vt:lpstr>
      <vt:lpstr>Q1: Qualities of legitimate barriers</vt:lpstr>
      <vt:lpstr>Q1: Test the barriers; connect the dots</vt:lpstr>
      <vt:lpstr>Q1: Prioritize the barriers</vt:lpstr>
      <vt:lpstr>Q2: Legitimate budgetary changes</vt:lpstr>
      <vt:lpstr>Q2: Legitimate budgetary changes</vt:lpstr>
      <vt:lpstr>Q2: Legitimate budgetary changes</vt:lpstr>
      <vt:lpstr>Part 3:  Follow-Up Discussions with District Staff</vt:lpstr>
      <vt:lpstr>BNA process tells you if you have the right leadership team</vt:lpstr>
      <vt:lpstr>Board-driven process that lays out district staff primary responsibilities</vt:lpstr>
      <vt:lpstr>Board-driven process that lays out primary responsibilities for district staff</vt:lpstr>
      <vt:lpstr>Dealing with objections</vt:lpstr>
      <vt:lpstr>Part 4:  Passing the Budget &amp; Monthly Updates</vt:lpstr>
      <vt:lpstr>Public budget hearing</vt:lpstr>
      <vt:lpstr>Monthly progress reports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Trabert</dc:creator>
  <cp:lastModifiedBy>David Hoyt</cp:lastModifiedBy>
  <cp:revision>4</cp:revision>
  <dcterms:created xsi:type="dcterms:W3CDTF">2023-01-20T17:22:10Z</dcterms:created>
  <dcterms:modified xsi:type="dcterms:W3CDTF">2024-07-09T02:40:22Z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0x010100EB2386CEBA5D3B4595DAC2A302B8C471</vt:lpwstr>
  </property>
</Properties>
</file>